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9" r:id="rId2"/>
    <p:sldId id="261" r:id="rId3"/>
    <p:sldId id="256" r:id="rId4"/>
    <p:sldId id="260" r:id="rId5"/>
    <p:sldId id="257" r:id="rId6"/>
    <p:sldId id="258" r:id="rId7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097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EA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0" d="100"/>
          <a:sy n="80" d="100"/>
        </p:scale>
        <p:origin x="3120" y="96"/>
      </p:cViewPr>
      <p:guideLst>
        <p:guide orient="horz" pos="3097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6DE2E-13B1-4B9A-AEB0-030A2074DEBB}" type="datetimeFigureOut">
              <a:rPr lang="pt-BR" smtClean="0"/>
              <a:t>16/11/2023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6F1D5-5F9D-411D-B3EE-DDD4F463A35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411548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6DE2E-13B1-4B9A-AEB0-030A2074DEBB}" type="datetimeFigureOut">
              <a:rPr lang="pt-BR" smtClean="0"/>
              <a:t>16/11/2023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6F1D5-5F9D-411D-B3EE-DDD4F463A35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92713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6DE2E-13B1-4B9A-AEB0-030A2074DEBB}" type="datetimeFigureOut">
              <a:rPr lang="pt-BR" smtClean="0"/>
              <a:t>16/11/2023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6F1D5-5F9D-411D-B3EE-DDD4F463A35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730877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6DE2E-13B1-4B9A-AEB0-030A2074DEBB}" type="datetimeFigureOut">
              <a:rPr lang="pt-BR" smtClean="0"/>
              <a:t>16/11/2023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6F1D5-5F9D-411D-B3EE-DDD4F463A35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201192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6DE2E-13B1-4B9A-AEB0-030A2074DEBB}" type="datetimeFigureOut">
              <a:rPr lang="pt-BR" smtClean="0"/>
              <a:t>16/11/2023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6F1D5-5F9D-411D-B3EE-DDD4F463A35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489619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6DE2E-13B1-4B9A-AEB0-030A2074DEBB}" type="datetimeFigureOut">
              <a:rPr lang="pt-BR" smtClean="0"/>
              <a:t>16/11/2023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6F1D5-5F9D-411D-B3EE-DDD4F463A35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365600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6DE2E-13B1-4B9A-AEB0-030A2074DEBB}" type="datetimeFigureOut">
              <a:rPr lang="pt-BR" smtClean="0"/>
              <a:t>16/11/2023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6F1D5-5F9D-411D-B3EE-DDD4F463A35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011226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6DE2E-13B1-4B9A-AEB0-030A2074DEBB}" type="datetimeFigureOut">
              <a:rPr lang="pt-BR" smtClean="0"/>
              <a:t>16/11/2023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6F1D5-5F9D-411D-B3EE-DDD4F463A35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327756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6DE2E-13B1-4B9A-AEB0-030A2074DEBB}" type="datetimeFigureOut">
              <a:rPr lang="pt-BR" smtClean="0"/>
              <a:t>16/11/2023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6F1D5-5F9D-411D-B3EE-DDD4F463A35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556411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6DE2E-13B1-4B9A-AEB0-030A2074DEBB}" type="datetimeFigureOut">
              <a:rPr lang="pt-BR" smtClean="0"/>
              <a:t>16/11/2023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6F1D5-5F9D-411D-B3EE-DDD4F463A35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756592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6DE2E-13B1-4B9A-AEB0-030A2074DEBB}" type="datetimeFigureOut">
              <a:rPr lang="pt-BR" smtClean="0"/>
              <a:t>16/11/2023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6F1D5-5F9D-411D-B3EE-DDD4F463A35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105800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16DE2E-13B1-4B9A-AEB0-030A2074DEBB}" type="datetimeFigureOut">
              <a:rPr lang="pt-BR" smtClean="0"/>
              <a:t>16/11/2023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B6F1D5-5F9D-411D-B3EE-DDD4F463A35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846952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jpe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ghs.dhigroup.com/PagesPhrases/SearchPhrases.aspx" TargetMode="External"/><Relationship Id="rId2" Type="http://schemas.openxmlformats.org/officeDocument/2006/relationships/hyperlink" Target="https://gestis-database.dguv.de/search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cameochemicals.noaa.gov/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317855"/>
            <a:ext cx="6858000" cy="605656"/>
          </a:xfrm>
        </p:spPr>
        <p:txBody>
          <a:bodyPr>
            <a:normAutofit/>
          </a:bodyPr>
          <a:lstStyle/>
          <a:p>
            <a:pPr algn="ctr"/>
            <a:r>
              <a:rPr lang="pt-br" sz="2400" b="1" dirty="0"/>
              <a:t>Instruções para o preenchimento dos rótulos</a:t>
            </a:r>
            <a:endParaRPr lang="pt-BR" sz="2400" b="1" dirty="0"/>
          </a:p>
        </p:txBody>
      </p:sp>
      <p:pic>
        <p:nvPicPr>
          <p:cNvPr id="4" name="Imagem1"/>
          <p:cNvPicPr>
            <a:extLst>
              <a:ext uri="smNativeData">
                <pr:smNativeData xmlns:pr="smNativeData" xmlns:p14="http://schemas.microsoft.com/office/powerpoint/2010/main" xmlns="" val="SMDATA_15_csdHYBMAAAAlAAAAEQAAAA8BAAAAkAAAAEgAAACQAAAASAAAAAAAAAAA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AAAAAAAAAAABAAAAf39/AAEAAABkAAAAAAAAABQAAABAHwAAAAAAACYAAAAAAAAAwOD//wAAAAAmAAAAZAAAABYAAABMAAAAAAAAAAAAAAAEAAAAAAAAAAEAAADu7OEKAAAAACgAAAAoAAAAZAAAAGQAAAAAAAAAzMzMAAAAAABQAAAAUAAAAGQAAABkAAAAAAAAAAcAAAA4AAAAAAAAAAAAAAAAAAAA////AAAAAAAAAAAAAAAAAAAAAAAAAAAAAAAAAAAAAABkAAAAZAAAAAAAAAAjAAAABAAAAGQAAAAXAAAAFAAAAAAAAAAAAAAA/38AAP9/AAAAAAAACQAAAAQAAAAAAAAADAAAABAAAAAAAAAAAAAAAAAAAAAAAAAAHgAAAGgAAAAAAAAAAAAAAAAAAAAAAAAAAAAAABAnAAAQJwAAAAAAAAAAAAAAAAAAAAAAAAAAAAAAAAAAAAAAAAAAAAAUAAAAAAAAAMDA/wAAAAAAZAAAADIAAAAAAAAAZAAAAAAAAAB/f38ACgAAAB8AAABUAAAAT4G9Bf///wEAAAAAAAAAAAAAAAAAAAAAAAAAAAAAAAAAAAAAAAAAAAAAAAJ/f38A7uzhA8zMzADAwP8Af39/AAAAAAAAAAAAAAAAAP///wAAAAAAIQAAABgAAAAUAAAA3g0AACsLAABnEwAAtBAAABAAAAAmAAAACAAAAP//////////"/>
              </a:ext>
            </a:extLst>
          </p:cNvPicPr>
          <p:nvPr/>
        </p:nvPicPr>
        <p:blipFill>
          <a:blip r:embed="rId2"/>
          <a:stretch>
            <a:fillRect/>
          </a:stretch>
        </p:blipFill>
        <p:spPr>
          <a:xfrm>
            <a:off x="1551088" y="1482725"/>
            <a:ext cx="540000" cy="540000"/>
          </a:xfrm>
          <a:prstGeom prst="rect">
            <a:avLst/>
          </a:prstGeom>
          <a:noFill/>
          <a:ln>
            <a:noFill/>
          </a:ln>
          <a:effectLst/>
        </p:spPr>
      </p:pic>
      <p:pic>
        <p:nvPicPr>
          <p:cNvPr id="5" name="Imagem2"/>
          <p:cNvPicPr>
            <a:extLst>
              <a:ext uri="smNativeData">
                <pr:smNativeData xmlns:pr="smNativeData" xmlns:p14="http://schemas.microsoft.com/office/powerpoint/2010/main" xmlns="" val="SMDATA_15_csdHYBMAAAAlAAAAEQAAAA8BAAAAkAAAAEgAAACQAAAASAAAAAAAAAAA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AAAAAAAAAAABAAAAf39/AAEAAABkAAAAAAAAABQAAABAHwAAAAAAACYAAAAAAAAAwOD//wAAAAAmAAAAZAAAABYAAABMAAAAAAAAAAAAAAAEAAAAAAAAAAEAAADu7OEKAAAAACgAAAAoAAAAZAAAAGQAAAAAAAAAzMzMAAAAAABQAAAAUAAAAGQAAABkAAAAAAAAAAcAAAA4AAAAAAAAAAAAAAAAAAAA////AAAAAAAAAAAAAAAAAAAAAAAAAAAAAAAAAAAAAABkAAAAZAAAAAAAAAAjAAAABAAAAGQAAAAXAAAAFAAAAAAAAAAAAAAA/38AAP9/AAAAAAAACQAAAAQAAAAAAAAADAAAABAAAAAAAAAAAAAAAAAAAAAAAAAAHgAAAGgAAAAAAAAAAAAAAAAAAAAAAAAAAAAAABAnAAAQJwAAAAAAAAAAAAAAAAAAAAAAAAAAAAAAAAAAAAAAAAAAAAAUAAAAAAAAAMDA/wAAAAAAZAAAADIAAAAAAAAAZAAAAAAAAAB/f38ACgAAAB8AAABUAAAAT4G9Bf///wEAAAAAAAAAAAAAAAAAAAAAAAAAAAAAAAAAAAAAAAAAAAAAAAJ/f38A7uzhA8zMzADAwP8Af39/AAAAAAAAAAAAAAAAAP///wAAAAAAIQAAABgAAAAUAAAAZRMAADQLAADuGAAAvRAAABAAAAAmAAAACAAAAP//////////"/>
              </a:ext>
            </a:extLst>
          </p:cNvPicPr>
          <p:nvPr/>
        </p:nvPicPr>
        <p:blipFill>
          <a:blip r:embed="rId3"/>
          <a:stretch>
            <a:fillRect/>
          </a:stretch>
        </p:blipFill>
        <p:spPr>
          <a:xfrm>
            <a:off x="2088955" y="1481580"/>
            <a:ext cx="540000" cy="540000"/>
          </a:xfrm>
          <a:prstGeom prst="rect">
            <a:avLst/>
          </a:prstGeom>
          <a:noFill/>
          <a:ln>
            <a:noFill/>
          </a:ln>
          <a:effectLst/>
        </p:spPr>
      </p:pic>
      <p:pic>
        <p:nvPicPr>
          <p:cNvPr id="6" name="Imagem3"/>
          <p:cNvPicPr>
            <a:extLst>
              <a:ext uri="smNativeData">
                <pr:smNativeData xmlns:pr="smNativeData" xmlns:p14="http://schemas.microsoft.com/office/powerpoint/2010/main" xmlns="" val="SMDATA_15_csdHYBMAAAAlAAAAEQAAAA8BAAAAkAAAAEgAAACQAAAASAAAAAAAAAAA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AAAAAAAAAAABAAAAf39/AAEAAABkAAAAAAAAABQAAABAHwAAAAAAACYAAAAAAAAAwOD//wAAAAAmAAAAZAAAABYAAABMAAAAAAAAAAAAAAAEAAAAAAAAAAEAAADu7OEKAAAAACgAAAAoAAAAZAAAAGQAAAAAAAAAzMzMAAAAAABQAAAAUAAAAGQAAABkAAAAAAAAAAcAAAA4AAAAAAAAAAAAAAAAAAAA////AAAAAAAAAAAAAAAAAAAAAAAAAAAAAAAAAAAAAABkAAAAZAAAAAAAAAAjAAAABAAAAGQAAAAXAAAAFAAAAAAAAAAAAAAA/38AAP9/AAAAAAAACQAAAAQAAAAAAAAADAAAABAAAACh/3p8kJ7MPwAAAAAAAPA/HgAAAGgAAAAAAAAAAAAAAAAAAAAAAAAAAAAAABAnAAAQJwAAAAAAAAAAAAAAAAAAAAAAAAAAAAAAAAAAAAAAAAAAAAAUAAAAAAAAAMDA/wAAAAAAZAAAADIAAAAAAAAAZAAAAAAAAAB/f38ACgAAAB8AAABUAAAAT4G9Bf///wEAAAAAAAAAAAAAAAAAAAAAAAAAAAAAAAAAAAAAAAAAAAAAAAJ/f38A7uzhA8zMzADAwP8Af39/AAAAAAAAAAAAAAAAAP///wAAAAAAIQAAABgAAAAUAAAA1hgAAF0LAABfHgAA5hAAABAAAAAmAAAACAAAAP//////////"/>
              </a:ext>
            </a:extLst>
          </p:cNvPicPr>
          <p:nvPr/>
        </p:nvPicPr>
        <p:blipFill>
          <a:blip r:embed="rId4"/>
          <a:stretch>
            <a:fillRect/>
          </a:stretch>
        </p:blipFill>
        <p:spPr>
          <a:xfrm>
            <a:off x="2602888" y="1481580"/>
            <a:ext cx="540000" cy="540000"/>
          </a:xfrm>
          <a:prstGeom prst="rect">
            <a:avLst/>
          </a:prstGeom>
          <a:noFill/>
          <a:ln>
            <a:noFill/>
          </a:ln>
          <a:effectLst/>
        </p:spPr>
      </p:pic>
      <p:pic>
        <p:nvPicPr>
          <p:cNvPr id="7" name="Imagem4"/>
          <p:cNvPicPr>
            <a:extLst>
              <a:ext uri="smNativeData">
                <pr:smNativeData xmlns:pr="smNativeData" xmlns:p14="http://schemas.microsoft.com/office/powerpoint/2010/main" xmlns="" val="SMDATA_15_csdHYBMAAAAlAAAAEQAAAA8BAAAAkAAAAEgAAACQAAAASAAAAAAAAAAA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AAAAAAAAAAABAAAAf39/AAEAAABkAAAAAAAAABQAAABAHwAAAAAAACYAAAAAAAAAwOD//wAAAAAmAAAAZAAAABYAAABMAAAAAAAAAAAAAAAEAAAAAAAAAAEAAADu7OEKAAAAACgAAAAoAAAAZAAAAGQAAAAAAAAAzMzMAAAAAABQAAAAUAAAAGQAAABkAAAAAAAAAAcAAAA4AAAAAAAAAAAAAAAAAAAA////AAAAAAAAAAAAAAAAAAAAAAAAAAAAAAAAAAAAAABkAAAAZAAAAAAAAAAjAAAABAAAAGQAAAAXAAAAFAAAAAAAAAAAAAAA/38AAP9/AAAAAAAACQAAAAQAAAAAAAAADAAAABAAAAAAAAAAAAAAAAAAAAAAAAAAHgAAAGgAAAAAAAAAAAAAAAAAAAAAAAAAAAAAABAnAAAQJwAAAAAAAAAAAAAAAAAAAAAAAAAAAAAAAAAAAAAAAAAAAAAUAAAAAAAAAMDA/wAAAAAAZAAAADIAAAAAAAAAZAAAAAAAAAB/f38ACgAAAB8AAABUAAAAT4G9Bf///wEAAAAAAAAAAAAAAAAAAAAAAAAAAAAAAAAAAAAAAAAAAAAAAAJ/f38A7uzhA8zMzADAwP8Af39/AAAAAAAAAAAAAAAAAP///wAAAAAAIQAAABgAAAAUAAAAYR4AAGoLAADqIwAA8xAAABAAAAAmAAAACAAAAP//////////"/>
              </a:ext>
            </a:extLst>
          </p:cNvPicPr>
          <p:nvPr/>
        </p:nvPicPr>
        <p:blipFill>
          <a:blip r:embed="rId5"/>
          <a:stretch>
            <a:fillRect/>
          </a:stretch>
        </p:blipFill>
        <p:spPr>
          <a:xfrm>
            <a:off x="3122144" y="1490980"/>
            <a:ext cx="540000" cy="540000"/>
          </a:xfrm>
          <a:prstGeom prst="rect">
            <a:avLst/>
          </a:prstGeom>
          <a:noFill/>
          <a:ln>
            <a:noFill/>
          </a:ln>
          <a:effectLst/>
        </p:spPr>
      </p:pic>
      <p:pic>
        <p:nvPicPr>
          <p:cNvPr id="8" name="Imagem5"/>
          <p:cNvPicPr>
            <a:extLst>
              <a:ext uri="smNativeData">
                <pr:smNativeData xmlns:pr="smNativeData" xmlns:p14="http://schemas.microsoft.com/office/powerpoint/2010/main" xmlns="" val="SMDATA_15_csdHYBMAAAAlAAAAEQAAAA8BAAAAkAAAAEgAAACQAAAASAAAAAAAAAAA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AAAAAAAAAAABAAAAf39/AAEAAABkAAAAAAAAABQAAABAHwAAAAAAACYAAAAAAAAAwOD//wAAAAAmAAAAZAAAABYAAABMAAAAAAAAAAAAAAAEAAAAAAAAAAEAAADu7OEKAAAAACgAAAAoAAAAZAAAAGQAAAAAAAAAzMzMAAAAAABQAAAAUAAAAGQAAABkAAAAAAAAAAcAAAA4AAAAAAAAAAAAAAAAAAAA////AAAAAAAAAAAAAAAAAAAAAAAAAAAAAAAAAAAAAABkAAAAZAAAAAAAAAAjAAAABAAAAGQAAAAXAAAAFAAAAAAAAAAAAAAA/38AAP9/AAAAAAAACQAAAAQAAAAAAAAADAAAABAAAAAAAAAAAAAAAAAAAAAAAAAAHgAAAGgAAAAAAAAAAAAAAAAAAAAAAAAAAAAAABAnAAAQJwAAAAAAAAAAAAAAAAAAAAAAAAAAAAAAAAAAAAAAAAAAAAAUAAAAAAAAAMDA/wAAAAAAZAAAADIAAAAAAAAAZAAAAAAAAAB/f38ACgAAAB8AAABUAAAAT4G9Bf///wEAAAAAAAAAAAAAAAAAAAAAAAAAAAAAAAAAAAAAAAAAAAAAAAJ/f38A7uzhA8zMzADAwP8Af39/AAAAAAAAAAAAAAAAAP///wAAAAAAIQAAABgAAAAUAAAA3yMAAI8LAABoKQAAGBEAABAAAAAmAAAACAAAAP//////////"/>
              </a:ext>
            </a:extLst>
          </p:cNvPicPr>
          <p:nvPr/>
        </p:nvPicPr>
        <p:blipFill>
          <a:blip r:embed="rId6"/>
          <a:stretch>
            <a:fillRect/>
          </a:stretch>
        </p:blipFill>
        <p:spPr>
          <a:xfrm>
            <a:off x="3662144" y="1490980"/>
            <a:ext cx="540000" cy="540000"/>
          </a:xfrm>
          <a:prstGeom prst="rect">
            <a:avLst/>
          </a:prstGeom>
          <a:noFill/>
          <a:ln>
            <a:noFill/>
          </a:ln>
          <a:effectLst/>
        </p:spPr>
      </p:pic>
      <p:pic>
        <p:nvPicPr>
          <p:cNvPr id="9" name="Imagem6"/>
          <p:cNvPicPr>
            <a:extLst>
              <a:ext uri="smNativeData">
                <pr:smNativeData xmlns:pr="smNativeData" xmlns:p14="http://schemas.microsoft.com/office/powerpoint/2010/main" xmlns="" val="SMDATA_15_csdHYBMAAAAlAAAAEQAAAA8BAAAAkAAAAEgAAACQAAAASAAAAAAAAAAA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AAAAAAAAAAABAAAAf39/AAEAAABkAAAAAAAAABQAAABAHwAAAAAAACYAAAAAAAAAwOD//wAAAAAmAAAAZAAAABYAAABMAAAAAAAAAAAAAAAEAAAAAAAAAAEAAADu7OEKAAAAACgAAAAoAAAAZAAAAGQAAAAAAAAAzMzMAAAAAABQAAAAUAAAAGQAAABkAAAAAAAAAAcAAAA4AAAAAAAAAAAAAAAAAAAA////AAAAAAAAAAAAAAAAAAAAAAAAAAAAAAAAAAAAAABkAAAAZAAAAAAAAAAjAAAABAAAAGQAAAAXAAAAFAAAAAAAAAAAAAAA/38AAP9/AAAAAAAACQAAAAQAAABpACAADAAAABAAAAAAAAAAAAAAAAAAAAAAAAAAHgAAAGgAAAAAAAAAAAAAAAAAAAAAAAAAAAAAABAnAAAQJwAAAAAAAAAAAAAAAAAAAAAAAAAAAAAAAAAAAAAAAAAAAAAUAAAAAAAAAMDA/wAAAAAAZAAAADIAAAAAAAAAZAAAAAAAAAB/f38ACgAAAB8AAABUAAAAT4G9Bf///wEAAAAAAAAAAAAAAAAAAAAAAAAAAAAAAAAAAAAAAAAAAAAAAAJ/f38A7uzhA8zMzADAwP8Af39/AAAAAAAAAAAAAAAAAP///wAAAAAAIQAAABgAAAAUAAAA9gIAAFkLAAB/CAAA4hAAABAAAAAmAAAACAAAAP//////////"/>
              </a:ext>
            </a:extLst>
          </p:cNvPicPr>
          <p:nvPr/>
        </p:nvPicPr>
        <p:blipFill>
          <a:blip r:embed="rId7"/>
          <a:stretch>
            <a:fillRect/>
          </a:stretch>
        </p:blipFill>
        <p:spPr>
          <a:xfrm>
            <a:off x="521089" y="1482725"/>
            <a:ext cx="540000" cy="540000"/>
          </a:xfrm>
          <a:prstGeom prst="rect">
            <a:avLst/>
          </a:prstGeom>
          <a:noFill/>
          <a:ln>
            <a:noFill/>
          </a:ln>
          <a:effectLst/>
        </p:spPr>
      </p:pic>
      <p:pic>
        <p:nvPicPr>
          <p:cNvPr id="10" name="Imagem7"/>
          <p:cNvPicPr>
            <a:extLst>
              <a:ext uri="smNativeData">
                <pr:smNativeData xmlns:pr="smNativeData" xmlns:p14="http://schemas.microsoft.com/office/powerpoint/2010/main" xmlns="" val="SMDATA_15_csdHYBMAAAAlAAAAEQAAAA8BAAAAkAAAAEgAAACQAAAASAAAAAAAAAAA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AAAAAAAAAAABAAAAf39/AAEAAABkAAAAAAAAABQAAABAHwAAAAAAACYAAAAAAAAAwOD//wAAAAAmAAAAZAAAABYAAABMAAAAAAAAAAAAAAAEAAAAAAAAAAEAAADu7OEKAAAAACgAAAAoAAAAZAAAAGQAAAAAAAAAzMzMAAAAAABQAAAAUAAAAGQAAABkAAAAAAAAAAcAAAA4AAAAAAAAAAAAAAAAAAAA////AAAAAAAAAAAAAAAAAAAAAAAAAAAAAAAAAAAAAABkAAAAZAAAAAAAAAAjAAAABAAAAGQAAAAXAAAAFAAAAAAAAAAAAAAA/38AAP9/AAAAAAAACQAAAAQAAAAAAAAADAAAABAAAAAAAAAAAAAAAAAAAAAAAAAAHgAAAGgAAAAAAAAAAAAAAAAAAAAAAAAAAAAAABAnAAAQJwAAAAAAAAAAAAAAAAAAAAAAAAAAAAAAAAAAAAAAAAAAAAAUAAAAAAAAAMDA/wAAAAAAZAAAADIAAAAAAAAAZAAAAAAAAAB/f38ACgAAAB8AAABUAAAAT4G9Bf///wEAAAAAAAAAAAAAAAAAAAAAAAAAAAAAAAAAAAAAAAAAAAAAAAJ/f38A7uzhA8zMzADAwP8Af39/AAAAAAAAAAAAAAAAAP///wAAAAAAIQAAABgAAAAUAAAAhQgAAGYLAAAODgAA7xAAABAAAAAmAAAACAAAAP//////////"/>
              </a:ext>
            </a:extLst>
          </p:cNvPicPr>
          <p:nvPr/>
        </p:nvPicPr>
        <p:blipFill>
          <a:blip r:embed="rId8"/>
          <a:stretch>
            <a:fillRect/>
          </a:stretch>
        </p:blipFill>
        <p:spPr>
          <a:xfrm>
            <a:off x="1035022" y="1490980"/>
            <a:ext cx="540000" cy="540000"/>
          </a:xfrm>
          <a:prstGeom prst="rect">
            <a:avLst/>
          </a:prstGeom>
          <a:noFill/>
          <a:ln>
            <a:noFill/>
          </a:ln>
          <a:effectLst/>
        </p:spPr>
      </p:pic>
      <p:pic>
        <p:nvPicPr>
          <p:cNvPr id="11" name="Imagem8"/>
          <p:cNvPicPr>
            <a:extLst>
              <a:ext uri="smNativeData">
                <pr:smNativeData xmlns:pr="smNativeData" xmlns:p14="http://schemas.microsoft.com/office/powerpoint/2010/main" xmlns="" val="SMDATA_15_csdHYBMAAAAlAAAAEQAAAA8BAAAAkAAAAEgAAACQAAAASAAAAAAAAAAA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AAAAAAAAAAABAAAAf39/AAEAAABkAAAAAAAAABQAAABAHwAAAAAAACYAAAAAAAAAwOD//wAAAAAmAAAAZAAAABYAAABMAAAAAAAAAAAAAAAEAAAAAAAAAAEAAADu7OEKAAAAACgAAAAoAAAAZAAAAGQAAAAAAAAAzMzMAAAAAABQAAAAUAAAAGQAAABkAAAAAAAAAAcAAAA4AAAAAAAAAAAAAAAAAAAA////AAAAAAAAAAAAAAAAAAAAAAAAAAAAAAAAAAAAAABkAAAAZAAAAAAAAAAjAAAABAAAAGQAAAAXAAAAFAAAAAAAAAAAAAAA/38AAP9/AAAAAAAACQAAAAQAAAAAAAAADAAAABAAAAAAAAAAAAAAAAAAAAAAAAAAHgAAAGgAAAAAAAAAAAAAAAAAAAAAAAAAAAAAABAnAAAQJwAAAAAAAAAAAAAAAAAAAAAAAAAAAAAAAAAAAAAAAAAAAAAUAAAAAAAAAMDA/wAAAAAAZAAAADIAAAAAAAAAZAAAAAAAAAB/f38ACgAAAB8AAABUAAAAT4G9Bf///wEAAAAAAAAAAAAAAAAAAAAAAAAAAAAAAAAAAAAAAAAAAAAAAAJ/f38A7uzhA8zMzADAwP8Af39/AAAAAAAAAAAAAAAAAP///wAAAAAAIQAAABgAAAAUAAAAdykAAGYLAAAALwAA7xAAABAAAAAmAAAACAAAAP//////////"/>
              </a:ext>
            </a:extLst>
          </p:cNvPicPr>
          <p:nvPr/>
        </p:nvPicPr>
        <p:blipFill>
          <a:blip r:embed="rId9"/>
          <a:stretch>
            <a:fillRect/>
          </a:stretch>
        </p:blipFill>
        <p:spPr>
          <a:xfrm>
            <a:off x="4202144" y="1490980"/>
            <a:ext cx="540000" cy="540000"/>
          </a:xfrm>
          <a:prstGeom prst="rect">
            <a:avLst/>
          </a:prstGeom>
          <a:noFill/>
          <a:ln>
            <a:noFill/>
          </a:ln>
          <a:effectLst/>
        </p:spPr>
      </p:pic>
      <p:sp>
        <p:nvSpPr>
          <p:cNvPr id="12" name="CaixaTexto1"/>
          <p:cNvSpPr txBox="1">
            <a:extLst>
              <a:ext uri="smNativeData">
                <pr:smNativeData xmlns:pr="smNativeData" xmlns:p14="http://schemas.microsoft.com/office/powerpoint/2010/main" xmlns="" val="SMDATA_13_csdHYBMAAAAlAAAAEgAAAE8BAAAAkAAAAEgAAACQAAAASAAAAAAAAAAA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NwIAAD/fwAA/38AAAAAAAAJAAAABAAAADdiM2YMAAAAEAAAAAAAAAAAAAAAAAAAAAAAAAAeAAAAaAAAAAAAAAAAAAAAAAAAAAAAAAAAAAAAECcAABAnAAAAAAAAAAAAAAAAAAAAAAAAAAAAAAAAAAAAAAAAAAAAABQAAAAAAAAAwMD/AAAAAABkAAAAMgAAAAAAAABkAAAAAAAAAH9/fwAKAAAAHwAAAFQAAABPgb0F////AQAAAAAAAAAAAAAAAAAAAAAAAAAAAAAAAAAAAAAAAAAAAAAAAn9/fwDu7OEDzMzMAMDA/wB/f38AAAAAAAAAAAAAAAAAAAAAAAAAAAAhAAAAGAAAABQAAADaAgAA8AgAAGgzAAAwCwAAACAAACYAAAAIAAAA//////////8="/>
              </a:ext>
            </a:extLst>
          </p:cNvSpPr>
          <p:nvPr/>
        </p:nvSpPr>
        <p:spPr>
          <a:xfrm>
            <a:off x="196850" y="1052830"/>
            <a:ext cx="6070600" cy="36576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numCol="1" spcCol="215900" anchor="t"/>
          <a:lstStyle/>
          <a:p>
            <a:pPr>
              <a:defRPr lang="pt-br"/>
            </a:pPr>
            <a:r>
              <a:rPr dirty="0"/>
              <a:t>1. Escolha os pictogramas pertinentes e cole no espaço (1):</a:t>
            </a:r>
          </a:p>
        </p:txBody>
      </p:sp>
      <p:sp>
        <p:nvSpPr>
          <p:cNvPr id="13" name="CaixaTexto4"/>
          <p:cNvSpPr txBox="1">
            <a:extLst>
              <a:ext uri="smNativeData">
                <pr:smNativeData xmlns:pr="smNativeData" xmlns:p14="http://schemas.microsoft.com/office/powerpoint/2010/main" xmlns="" val="SMDATA_13_csdHYBMAAAAlAAAAEgAAAE8BAAAAkAAAAEgAAACQAAAASAAAAAAAAAAA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NwIAAD/fwAA/38AAAAAAAAJAAAABAAAAAAAAAAMAAAAEAAAAAAAAAAAAAAAAAAAAAAAAAAeAAAAaAAAAAAAAAAAAAAAAAAAAAAAAAAAAAAAECcAABAnAAAAAAAAAAAAAAAAAAAAAAAAAAAAAAAAAAAAAAAAAAAAABQAAAAAAAAAwMD/AAAAAABkAAAAMgAAAAAAAABkAAAAAAAAAH9/fwAKAAAAHwAAAFQAAABPgb0F////AQAAAAAAAAAAAAAAAAAAAAAAAAAAAAAAAAAAAAAAAAAAAAAAAn9/fwDu7OEDzMzMAMDA/wB/f38AAAAAAAAAAAAAAAAAAAAAAAAAAAAhAAAAGAAAABQAAADaAgAA/B8AAGgzAACsKgAAACAAACYAAAAIAAAA//////////8="/>
              </a:ext>
            </a:extLst>
          </p:cNvSpPr>
          <p:nvPr/>
        </p:nvSpPr>
        <p:spPr>
          <a:xfrm>
            <a:off x="196850" y="2258225"/>
            <a:ext cx="6546850" cy="1022979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numCol="1" spcCol="215900" anchor="t"/>
          <a:lstStyle/>
          <a:p>
            <a:pPr>
              <a:defRPr lang="pt-br"/>
            </a:pPr>
            <a:r>
              <a:rPr dirty="0"/>
              <a:t>2. Escolha uma palavra de advertência e cole no espaço (2):</a:t>
            </a:r>
          </a:p>
          <a:p>
            <a:pPr>
              <a:defRPr lang="pt-br" sz="2400">
                <a:latin typeface="Arial Black" pitchFamily="2" charset="0"/>
                <a:ea typeface="Arial Black" pitchFamily="2" charset="0"/>
                <a:cs typeface="Arial Black" pitchFamily="2" charset="0"/>
              </a:defRPr>
            </a:pPr>
            <a:r>
              <a:rPr dirty="0"/>
              <a:t>	</a:t>
            </a:r>
            <a:r>
              <a:rPr lang="pt-br" sz="2000" dirty="0">
                <a:solidFill>
                  <a:srgbClr val="FF0000"/>
                </a:solidFill>
              </a:rPr>
              <a:t>PERIGO</a:t>
            </a:r>
          </a:p>
          <a:p>
            <a:pPr>
              <a:defRPr lang="pt-br" sz="2400">
                <a:solidFill>
                  <a:srgbClr val="FF0000"/>
                </a:solidFill>
                <a:latin typeface="Arial Black" pitchFamily="2" charset="0"/>
                <a:ea typeface="Arial Black" pitchFamily="2" charset="0"/>
                <a:cs typeface="Arial Black" pitchFamily="2" charset="0"/>
              </a:defRPr>
            </a:pPr>
            <a:r>
              <a:rPr sz="2000" dirty="0"/>
              <a:t>	</a:t>
            </a:r>
            <a:r>
              <a:rPr sz="2000" dirty="0">
                <a:solidFill>
                  <a:srgbClr val="DEA900"/>
                </a:solidFill>
              </a:rPr>
              <a:t>ATENÇÃO</a:t>
            </a:r>
          </a:p>
        </p:txBody>
      </p:sp>
      <p:pic>
        <p:nvPicPr>
          <p:cNvPr id="14" name="Imagem 13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42936" y="3187683"/>
            <a:ext cx="1303052" cy="1765317"/>
          </a:xfrm>
          <a:prstGeom prst="rect">
            <a:avLst/>
          </a:prstGeom>
        </p:spPr>
      </p:pic>
      <p:pic>
        <p:nvPicPr>
          <p:cNvPr id="15" name="Imagem10" descr="SUGESTÃO PARA O BOLSO.png"/>
          <p:cNvPicPr>
            <a:picLocks noChangeAspect="1"/>
            <a:extLst>
              <a:ext uri="smNativeData">
                <pr:smNativeData xmlns="" xmlns:p14="http://schemas.microsoft.com/office/powerpoint/2010/main" xmlns:pr="smNativeData" val="SMDATA_15_csdHYBMAAAAlAAAAEQAAAC0AAAAAkAAAAEgAAACQAAAASAAAAAAAAAAA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AcAAAA4AAAAAAAAAAAAAAAAAAAA////AAAAAAAAAAAA/QoAAHECAACtEgAAJx8AAAAAAABkAAAAZAAAAAAAAAAjAAAABAAAAGQAAAAXAAAAFAAAAAAAAAAAAAAA/38AAP9/AAAAAAAACQAAAAQAAAAAAAAADAAAABAAAAAAAAAAAAAAAAAAAAAAAAAAHgAAAGgAAAAAAAAAAAAAAAAAAAAAAAAAAAAAABAnAAAQJwAAAAAAAAAAAAAAAAAAAAAAAAAAAAAAAAAAAAAAAAAAAAAUAAAAAAAAAMDA/wAAAAAAZAAAADIAAAAAAAAAZAAAAAAAAAB/f38ACgAAAB8AAABUAAAAT4G9Bf///wEAAAAAAAAAAAAAAAAAAAAAAAAAAAAAAAAAAAAAAAAAAAAAAAJ/f38A7uzhA8zMzADAwP8Af39/AAAAAAAAAAAAAAAAAP///wAAAAAAIQAAABgAAAAUAAAASi8AANgCAABcNQAADQUAABAAAAAmAAAACAAAAP//////////"/>
              </a:ext>
            </a:extLst>
          </p:cNvPicPr>
          <p:nvPr/>
        </p:nvPicPr>
        <p:blipFill>
          <a:blip r:embed="rId11"/>
          <a:srcRect l="28130" t="6250" r="47810" b="79750"/>
          <a:stretch>
            <a:fillRect/>
          </a:stretch>
        </p:blipFill>
        <p:spPr>
          <a:xfrm>
            <a:off x="5616353" y="5144168"/>
            <a:ext cx="986790" cy="358775"/>
          </a:xfrm>
          <a:prstGeom prst="rect">
            <a:avLst/>
          </a:prstGeom>
          <a:noFill/>
          <a:ln>
            <a:noFill/>
          </a:ln>
          <a:effectLst/>
        </p:spPr>
      </p:pic>
      <p:sp>
        <p:nvSpPr>
          <p:cNvPr id="16" name="CaixaDeTexto 15"/>
          <p:cNvSpPr txBox="1"/>
          <p:nvPr/>
        </p:nvSpPr>
        <p:spPr>
          <a:xfrm>
            <a:off x="1458570" y="5933089"/>
            <a:ext cx="5175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000" b="1" dirty="0"/>
              <a:t>PERIGO</a:t>
            </a:r>
          </a:p>
        </p:txBody>
      </p:sp>
      <p:sp>
        <p:nvSpPr>
          <p:cNvPr id="17" name="CaixaTexto6"/>
          <p:cNvSpPr txBox="1">
            <a:extLst>
              <a:ext uri="smNativeData">
                <pr:smNativeData xmlns="" xmlns:p14="http://schemas.microsoft.com/office/powerpoint/2010/main" xmlns:pr="smNativeData" val="SMDATA_13_csdHYBMAAAAlAAAAEgAAAE8BAAAAkAAAAEgAAACQAAAASAAAAAAAAAAA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NQIAAD/fwAA/38AAAAAAAAJAAAABAAAAAAAAAAMAAAAEAAAAAAAAAAAAAAAAAAAAAAAAAAeAAAAaAAAAAAAAAAAAAAAAAAAAAAAAAAAAAAAECcAABAnAAAAAAAAAAAAAAAAAAAAAAAAAAAAAAAAAAAAAAAAAAAAABQAAAAAAAAAwMD/AAAAAABkAAAAMgAAAAAAAABkAAAAAAAAAH9/fwAKAAAAHwAAAFQAAABPgb0F////AQAAAAAAAAAAAAAAAAAAAAAAAAAAAAAAAAAAAAAAAAAAAAAAAn9/fwDu7OEDzMzMAMDA/wB/f38AAAAAAAAAAAAAAAAAAAAAAAAAAAAhAAAAGAAAABQAAACIAwAAMBkAANo1AABAJAAAACAAACYAAAAIAAAA//////////8="/>
              </a:ext>
            </a:extLst>
          </p:cNvSpPr>
          <p:nvPr/>
        </p:nvSpPr>
        <p:spPr>
          <a:xfrm>
            <a:off x="1464834" y="7797836"/>
            <a:ext cx="5207636" cy="122416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numCol="1" spcCol="215900" anchor="t"/>
          <a:lstStyle/>
          <a:p>
            <a:pPr>
              <a:defRPr lang="pt-br" sz="1400">
                <a:latin typeface="Arial Black" pitchFamily="2" charset="0"/>
                <a:ea typeface="Arial Black" pitchFamily="2" charset="0"/>
                <a:cs typeface="Arial Black" pitchFamily="2" charset="0"/>
              </a:defRPr>
            </a:pPr>
            <a:r>
              <a:rPr sz="1200" dirty="0">
                <a:latin typeface="Arial" panose="020B0604020202020204" pitchFamily="34" charset="0"/>
                <a:cs typeface="Arial" panose="020B0604020202020204" pitchFamily="34" charset="0"/>
              </a:rPr>
              <a:t>Frases de Perigo e observações sobre o resíduo:</a:t>
            </a:r>
          </a:p>
          <a:p>
            <a:pPr>
              <a:defRPr lang="pt-br" sz="1400">
                <a:latin typeface="Arial Black" pitchFamily="2" charset="0"/>
                <a:ea typeface="Arial Black" pitchFamily="2" charset="0"/>
                <a:cs typeface="Arial Black" pitchFamily="2" charset="0"/>
              </a:defRPr>
            </a:pPr>
            <a:r>
              <a:rPr lang="pt-BR" sz="1200" b="1" dirty="0">
                <a:latin typeface="Arial" panose="020B0604020202020204" pitchFamily="34" charset="0"/>
                <a:cs typeface="Arial" panose="020B0604020202020204" pitchFamily="34" charset="0"/>
              </a:rPr>
              <a:t>	Líquido e vapores altamente inflamáveis;</a:t>
            </a:r>
          </a:p>
          <a:p>
            <a:pPr>
              <a:defRPr lang="pt-br" sz="1400">
                <a:latin typeface="Arial Black" pitchFamily="2" charset="0"/>
                <a:ea typeface="Arial Black" pitchFamily="2" charset="0"/>
                <a:cs typeface="Arial Black" pitchFamily="2" charset="0"/>
              </a:defRPr>
            </a:pPr>
            <a:r>
              <a:rPr lang="pt-BR" sz="1200" b="1" dirty="0">
                <a:latin typeface="Arial" panose="020B0604020202020204" pitchFamily="34" charset="0"/>
                <a:cs typeface="Arial" panose="020B0604020202020204" pitchFamily="34" charset="0"/>
              </a:rPr>
              <a:t>	Provoca irritação ocular grave;</a:t>
            </a:r>
          </a:p>
          <a:p>
            <a:pPr>
              <a:defRPr lang="pt-br" sz="1400">
                <a:latin typeface="Arial Black" pitchFamily="2" charset="0"/>
                <a:ea typeface="Arial Black" pitchFamily="2" charset="0"/>
                <a:cs typeface="Arial Black" pitchFamily="2" charset="0"/>
              </a:defRPr>
            </a:pPr>
            <a:r>
              <a:rPr lang="pt-BR" sz="1200" b="1" dirty="0">
                <a:latin typeface="Arial" panose="020B0604020202020204" pitchFamily="34" charset="0"/>
                <a:cs typeface="Arial" panose="020B0604020202020204" pitchFamily="34" charset="0"/>
              </a:rPr>
              <a:t>	Pode provocar sonolência ou vertigem.</a:t>
            </a:r>
          </a:p>
        </p:txBody>
      </p:sp>
      <p:graphicFrame>
        <p:nvGraphicFramePr>
          <p:cNvPr id="18" name="Tabela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9347022"/>
              </p:ext>
            </p:extLst>
          </p:nvPr>
        </p:nvGraphicFramePr>
        <p:xfrm>
          <a:off x="1544845" y="8941620"/>
          <a:ext cx="5144604" cy="74558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647339">
                  <a:extLst>
                    <a:ext uri="{9D8B030D-6E8A-4147-A177-3AD203B41FA5}">
                      <a16:colId xmlns:a16="http://schemas.microsoft.com/office/drawing/2014/main" val="3569719545"/>
                    </a:ext>
                  </a:extLst>
                </a:gridCol>
                <a:gridCol w="1497265">
                  <a:extLst>
                    <a:ext uri="{9D8B030D-6E8A-4147-A177-3AD203B41FA5}">
                      <a16:colId xmlns:a16="http://schemas.microsoft.com/office/drawing/2014/main" val="3398560570"/>
                    </a:ext>
                  </a:extLst>
                </a:gridCol>
              </a:tblGrid>
              <a:tr h="372794">
                <a:tc>
                  <a:txBody>
                    <a:bodyPr/>
                    <a:lstStyle/>
                    <a:p>
                      <a:r>
                        <a:rPr lang="pt-BR" sz="1200" b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Depto</a:t>
                      </a:r>
                      <a:r>
                        <a:rPr lang="pt-BR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</a:t>
                      </a:r>
                      <a:r>
                        <a:rPr lang="pt-BR" sz="1200" b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Lab</a:t>
                      </a:r>
                      <a:r>
                        <a:rPr lang="pt-BR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 </a:t>
                      </a:r>
                      <a:r>
                        <a:rPr lang="pt-BR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Laboratório</a:t>
                      </a:r>
                      <a:r>
                        <a:rPr lang="pt-BR" sz="1200" b="1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teste</a:t>
                      </a:r>
                      <a:endParaRPr lang="pt-BR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Data:  </a:t>
                      </a:r>
                      <a:r>
                        <a:rPr lang="pt-BR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03/03/2021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09953631"/>
                  </a:ext>
                </a:extLst>
              </a:tr>
              <a:tr h="372794">
                <a:tc>
                  <a:txBody>
                    <a:bodyPr/>
                    <a:lstStyle/>
                    <a:p>
                      <a:r>
                        <a:rPr lang="pt-BR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Responsável: </a:t>
                      </a:r>
                      <a:r>
                        <a:rPr lang="pt-BR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Joana Silva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t-BR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Fone: </a:t>
                      </a:r>
                      <a:r>
                        <a:rPr lang="pt-BR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9999-9999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65096550"/>
                  </a:ext>
                </a:extLst>
              </a:tr>
            </a:tbl>
          </a:graphicData>
        </a:graphic>
      </p:graphicFrame>
      <p:sp>
        <p:nvSpPr>
          <p:cNvPr id="19" name="CaixaTexto1"/>
          <p:cNvSpPr txBox="1">
            <a:extLst>
              <a:ext uri="smNativeData">
                <pr:smNativeData xmlns="" xmlns:p14="http://schemas.microsoft.com/office/powerpoint/2010/main" xmlns:pr="smNativeData" val="SMDATA_13_csdHYBMAAAAlAAAAEgAAAA8BAAAAkAAAAEgAAACQAAAASAAAAAAAAAAA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NwIAAD/fwAA/38AAAAAAAAJAAAABAAAAAAAAAAMAAAAEAAAAAAAAAAAAAAAAAAAAAAAAAAeAAAAaAAAAAAAAAAAAAAAAAAAAAAAAAAAAAAAECcAABAnAAAAAAAAAAAAAAAAAAAAAAAAAAAAAAAAAAAAAAAAAAAAABQAAAAAAAAAwMD/AAAAAABkAAAAMgAAAAAAAABkAAAAAAAAAH9/fwAKAAAAHwAAAFQAAABPgb0F////AQAAAAAAAAAAAAAAAAAAAAAAAAAAAAAAAAAAAAAAAAAAAAAAAn9/fwDu7OEDzMzMAMDA/wB/f38AAAAAAAAAAAAAAAAAAAAAAAAAAAAhAAAAGAAAABQAAADnEQAAIA4AAKg1AAArFwAAAAAAACYAAAAIAAAA//////////8="/>
              </a:ext>
            </a:extLst>
          </p:cNvSpPr>
          <p:nvPr/>
        </p:nvSpPr>
        <p:spPr>
          <a:xfrm>
            <a:off x="1487061" y="6381149"/>
            <a:ext cx="5202388" cy="1390307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numCol="1" spcCol="215900" anchor="t"/>
          <a:lstStyle/>
          <a:p>
            <a:pPr algn="just">
              <a:defRPr lang="pt-br"/>
            </a:pPr>
            <a:r>
              <a:rPr lang="pt-br" sz="1200" dirty="0">
                <a:latin typeface="Arial" panose="020B0604020202020204" pitchFamily="34" charset="0"/>
                <a:ea typeface="Arial Black" pitchFamily="2" charset="0"/>
                <a:cs typeface="Arial" panose="020B0604020202020204" pitchFamily="34" charset="0"/>
              </a:rPr>
              <a:t>Compostos majoritários: </a:t>
            </a:r>
          </a:p>
          <a:p>
            <a:pPr algn="just">
              <a:defRPr lang="pt-br"/>
            </a:pPr>
            <a:r>
              <a:rPr lang="pt-br" sz="1200" b="1" dirty="0">
                <a:latin typeface="Arial" panose="020B0604020202020204" pitchFamily="34" charset="0"/>
                <a:ea typeface="Arial Black" pitchFamily="2" charset="0"/>
                <a:cs typeface="Arial" panose="020B0604020202020204" pitchFamily="34" charset="0"/>
              </a:rPr>
              <a:t>Acetato de </a:t>
            </a:r>
            <a:r>
              <a:rPr lang="pt-br" sz="1200" b="1" dirty="0" err="1">
                <a:latin typeface="Arial" panose="020B0604020202020204" pitchFamily="34" charset="0"/>
                <a:ea typeface="Arial Black" pitchFamily="2" charset="0"/>
                <a:cs typeface="Arial" panose="020B0604020202020204" pitchFamily="34" charset="0"/>
              </a:rPr>
              <a:t>etila</a:t>
            </a:r>
            <a:r>
              <a:rPr lang="pt-br" sz="1200" b="1" dirty="0">
                <a:latin typeface="Arial" panose="020B0604020202020204" pitchFamily="34" charset="0"/>
                <a:ea typeface="Arial Black" pitchFamily="2" charset="0"/>
                <a:cs typeface="Arial" panose="020B0604020202020204" pitchFamily="34" charset="0"/>
              </a:rPr>
              <a:t> (~90%)</a:t>
            </a:r>
            <a:endParaRPr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defRPr lang="pt-br"/>
            </a:pPr>
            <a:endParaRPr lang="pt-BR" sz="1200" dirty="0">
              <a:latin typeface="Arial" panose="020B0604020202020204" pitchFamily="34" charset="0"/>
              <a:ea typeface="Arial Black" pitchFamily="2" charset="0"/>
              <a:cs typeface="Arial" panose="020B0604020202020204" pitchFamily="34" charset="0"/>
            </a:endParaRPr>
          </a:p>
          <a:p>
            <a:pPr algn="just">
              <a:defRPr lang="pt-br"/>
            </a:pPr>
            <a:r>
              <a:rPr lang="pt-br" sz="1200" dirty="0">
                <a:latin typeface="Arial" panose="020B0604020202020204" pitchFamily="34" charset="0"/>
                <a:ea typeface="Arial Black" pitchFamily="2" charset="0"/>
                <a:cs typeface="Arial" panose="020B0604020202020204" pitchFamily="34" charset="0"/>
              </a:rPr>
              <a:t>Compostos minoritários: </a:t>
            </a:r>
          </a:p>
          <a:p>
            <a:pPr algn="just">
              <a:defRPr lang="pt-br"/>
            </a:pPr>
            <a:r>
              <a:rPr lang="pt-br" sz="1200" b="1" dirty="0">
                <a:latin typeface="Arial" panose="020B0604020202020204" pitchFamily="34" charset="0"/>
                <a:ea typeface="Arial Black" pitchFamily="2" charset="0"/>
                <a:cs typeface="Arial" panose="020B0604020202020204" pitchFamily="34" charset="0"/>
              </a:rPr>
              <a:t>água, compostos orgânicos</a:t>
            </a:r>
          </a:p>
        </p:txBody>
      </p:sp>
      <p:sp>
        <p:nvSpPr>
          <p:cNvPr id="20" name="Retângulo1"/>
          <p:cNvSpPr>
            <a:extLst>
              <a:ext uri="smNativeData">
                <pr:smNativeData xmlns="" xmlns:p14="http://schemas.microsoft.com/office/powerpoint/2010/main" xmlns:pr="smNativeData" val="SMDATA_13_csdHYBMAAAAlAAAAZAAAAA8BAAAAkAAAAEgAAACQAAAASAAAAAAAAAAAAAAAAAAAAAEAAABQAAAAAAAAAAAA4D8AAAAAAADgPwAAAAAAAOA/AAAAAAAA4D8AAAAAAADgPwAAAAAAAOA/AAAAAAAA4D8AAAAAAADgPwAAAAAAAOA/AAAAAAAA4D8CAAAAjAAAAAAAAAAAAAAAAAAAAP///wgAAAAAAAAAAAAAAAAAAAAAAAAAAAAAAAAAAAAAZAAAAAEAAABAAAAAAAAAAAAAAAAAAAAAAAAAAAAAAAAAAAAAAAAAAAAAAAAAAAAAAAAAAAAAAAAAAAAAAAAAAAAAAAAAAAAAAAAAAAAAAAAAAAAAAAAAAAAAAAAAAAAAFAAAADwAAAABAAAAAAAAAAAAAAlQ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A////AQAAAAAAAAAAAAAAAAAAAAAAAAAAAAAAAAAAAAAAAAAAAAAAAn9/fwDu7OEDzMzMAMDA/wB/f38AAAAAAAAAAAAAAAAAAAAAAAAAAAAhAAAAGAAAABQAAACIAwAANQIAANo1AAArKAAAEAAAACYAAAAIAAAA//////////8="/>
              </a:ext>
            </a:extLst>
          </p:cNvSpPr>
          <p:nvPr/>
        </p:nvSpPr>
        <p:spPr>
          <a:xfrm>
            <a:off x="150384" y="5100989"/>
            <a:ext cx="6539065" cy="4586219"/>
          </a:xfrm>
          <a:prstGeom prst="rect">
            <a:avLst/>
          </a:prstGeom>
          <a:noFill/>
          <a:ln w="38100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21" name="CaixaTexto2"/>
          <p:cNvSpPr txBox="1">
            <a:extLst>
              <a:ext uri="smNativeData">
                <pr:smNativeData xmlns="" xmlns:p14="http://schemas.microsoft.com/office/powerpoint/2010/main" xmlns:pr="smNativeData" val="SMDATA_13_csdHYBMAAAAlAAAAEgAAAE8BAAAAkAAAAEgAAACQAAAASAAAAAAAAAAA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NwIAAD/fwAA/38AAAAAAAAJAAAABAAAAAAAAAAMAAAAEAAAAAAAAAAAAAAAAAAAAAAAAAAeAAAAaAAAAAAAAAAAAAAAAAAAAAAAAAAAAAAAECcAABAnAAAAAAAAAAAAAAAAAAAAAAAAAAAAAAAAAAAAAAAAAAAAABQAAAAAAAAAwMD/AAAAAABkAAAAMgAAAAAAAABkAAAAAAAAAH9/fwAKAAAAHwAAAFQAAABPgb0F////AQAAAAAAAAAAAAAAAAAAAAAAAAAAAAAAAAAAAAAAAAAAAAAAAn9/fwDu7OEDzMzMAMDA/wB/f38AAAAAAAAAAAAAAAAAAAAAAAAAAAAhAAAAGAAAABQAAABjFwAAdgIAAKovAACmBQAAECAAACYAAAAIAAAA//////////8="/>
              </a:ext>
            </a:extLst>
          </p:cNvSpPr>
          <p:nvPr/>
        </p:nvSpPr>
        <p:spPr>
          <a:xfrm>
            <a:off x="1444048" y="5123211"/>
            <a:ext cx="5245402" cy="789831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numCol="1" spcCol="215900" anchor="t"/>
          <a:lstStyle/>
          <a:p>
            <a:pPr algn="ctr">
              <a:defRPr lang="pt-br" sz="2800">
                <a:latin typeface="Arial Black" pitchFamily="2" charset="0"/>
                <a:ea typeface="Arial Black" pitchFamily="2" charset="0"/>
                <a:cs typeface="Arial Black" pitchFamily="2" charset="0"/>
              </a:defRPr>
            </a:pPr>
            <a:r>
              <a:rPr sz="2400" dirty="0"/>
              <a:t>RESÍDUO QUÍMICO</a:t>
            </a:r>
          </a:p>
          <a:p>
            <a:pPr algn="ctr">
              <a:defRPr lang="pt-br" sz="2800">
                <a:latin typeface="Arial Black" pitchFamily="2" charset="0"/>
                <a:ea typeface="Arial Black" pitchFamily="2" charset="0"/>
                <a:cs typeface="Arial Black" pitchFamily="2" charset="0"/>
              </a:defRPr>
            </a:pPr>
            <a:endParaRPr lang="pt-BR" sz="500" dirty="0"/>
          </a:p>
          <a:p>
            <a:pPr algn="ctr">
              <a:defRPr lang="pt-br" sz="2800">
                <a:latin typeface="Arial Black" pitchFamily="2" charset="0"/>
                <a:ea typeface="Arial Black" pitchFamily="2" charset="0"/>
                <a:cs typeface="Arial Black" pitchFamily="2" charset="0"/>
              </a:defRPr>
            </a:pPr>
            <a:r>
              <a:rPr lang="pt-BR" sz="1200" dirty="0"/>
              <a:t>SOLVENTES ORGÂNICOS PASSÍVEIS DE PURIFICAÇÃO</a:t>
            </a:r>
            <a:endParaRPr sz="1200" dirty="0"/>
          </a:p>
        </p:txBody>
      </p:sp>
      <p:pic>
        <p:nvPicPr>
          <p:cNvPr id="22" name="Imagem9" descr="logoufscartrans.png"/>
          <p:cNvPicPr>
            <a:picLocks noChangeAspect="1"/>
            <a:extLst>
              <a:ext uri="smNativeData">
                <pr:smNativeData xmlns="" xmlns:p14="http://schemas.microsoft.com/office/powerpoint/2010/main" xmlns:pr="smNativeData" val="SMDATA_15_csdHYBMAAAAlAAAAEQAAAC0AAAAAkAAAAEgAAACQAAAASAAAAAAAAAAA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AcAAAA4AAAAAAAAAAAAAAAAAAAA////AAAAAAAAAAAAAAAAAAAAAAAAAAAAAAAAAAAAAABkAAAAZAAAAAAAAAAjAAAABAAAAGQAAAAXAAAAFAAAAAAAAAAAAAAA/38AAP9/AAAAAAAACQAAAAQAAAAAAAAADAAAABAAAAAAAAAAAAAAAAAAAAAAAAAAHgAAAGgAAAAAAAAAAAAAAAAAAAAAAAAAAAAAABAnAAAQJwAAAAAAAAAAAAAAAAAAAAAAAAAAAAAAAAAAAAAAAAAAAAAUAAAAAAAAAMDA/wAAAAAAZAAAADIAAAAAAAAAZAAAAAAAAAB/f38ACgAAAB8AAABUAAAAT4G9Bf///wEAAAAAAAAAAAAAAAAAAAAAAAAAAAAAAAAAAAAAAAAAAAAAAAJ/f38A7uzhA8zMzADAwP8Af39/AAAAAAAAAAAAAAAAAP///wAAAAAAIQAAABgAAAAUAAAAdxIAAJ0CAAA6FgAAWwUAABAAAAAmAAAACAAAAP//////////"/>
              </a:ext>
            </a:extLst>
          </p:cNvPicPr>
          <p:nvPr/>
        </p:nvPicPr>
        <p:blipFill>
          <a:blip r:embed="rId12"/>
          <a:stretch>
            <a:fillRect/>
          </a:stretch>
        </p:blipFill>
        <p:spPr>
          <a:xfrm>
            <a:off x="1539463" y="5160464"/>
            <a:ext cx="611505" cy="445770"/>
          </a:xfrm>
          <a:prstGeom prst="rect">
            <a:avLst/>
          </a:prstGeom>
          <a:noFill/>
          <a:ln>
            <a:noFill/>
          </a:ln>
          <a:effectLst/>
        </p:spPr>
      </p:pic>
      <p:sp>
        <p:nvSpPr>
          <p:cNvPr id="23" name="Linha3"/>
          <p:cNvSpPr>
            <a:extLst>
              <a:ext uri="smNativeData">
                <pr:smNativeData xmlns="" xmlns:p14="http://schemas.microsoft.com/office/powerpoint/2010/main" xmlns:pr="smNativeData" val="SMDATA_13_csdHYBMAAAAlAAAACgAAAA8BAAAAkAAAAEgAAACQAAAASAAAAAAAAAAA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BAAAAAAAAAAAAAAlQ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BPgb0F////AQAAAAAAAAAAAAAAAAAAAAAAAAAAAAAAAAAAAAAAAAAAAAAAAn9/fwDu7OEDzMzMAMDA/wB/f38AAAAAAAAAAAAAAAAAAAAAAAAAAAAhAAAAGAAAABQAAACoEQAAJwoAANo1AAAwCgAAEAAAACYAAAAIAAAA//////////8="/>
              </a:ext>
            </a:extLst>
          </p:cNvSpPr>
          <p:nvPr/>
        </p:nvSpPr>
        <p:spPr>
          <a:xfrm flipV="1">
            <a:off x="1444047" y="5923563"/>
            <a:ext cx="5245403" cy="1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24" name="Linha5"/>
          <p:cNvSpPr>
            <a:extLst>
              <a:ext uri="smNativeData">
                <pr:smNativeData xmlns="" xmlns:p14="http://schemas.microsoft.com/office/powerpoint/2010/main" xmlns:pr="smNativeData" val="SMDATA_13_csdHYBMAAAAlAAAACgAAAA8BAAAAkAAAAEgAAACQAAAASAAAAAAAAAAA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BAAAAAAAAAAAAAAlQ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BPgb0F////AQAAAAAAAAAAAAAAAAAAAAAAAAAAAAAAAAAAAAAAAAAAAAAAAn9/fwDu7OEDzMzMAMDA/wB/f38AAAAAAAAAAAAAAAAAAAAAAAAAAAAhAAAAGAAAABQAAACIAwAAUCMAANo1AABiIwAAEAAAACYAAAAIAAAA//////////8="/>
              </a:ext>
            </a:extLst>
          </p:cNvSpPr>
          <p:nvPr/>
        </p:nvSpPr>
        <p:spPr>
          <a:xfrm>
            <a:off x="1417208" y="8920510"/>
            <a:ext cx="5255261" cy="10587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25" name="Linha1"/>
          <p:cNvSpPr>
            <a:extLst>
              <a:ext uri="smNativeData">
                <pr:smNativeData xmlns="" xmlns:p14="http://schemas.microsoft.com/office/powerpoint/2010/main" xmlns:pr="smNativeData" val="SMDATA_13_csdHYBMAAAAlAAAACgAAAA8BAAAAkAAAAEgAAACQAAAASAAAAAAAAAAA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BAAAAAAAAAAAAAAlQ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KAFAAAMAAAAEAAAAAAAAAAAAAAAAAAAAAAAAAAeAAAAaAAAAAAAAAAAAAAAAAAAAAAAAAAAAAAAECcAABAnAAAAAAAAAAAAAAAAAAAAAAAAAAAAAAAAAAAAAAAAAAAAABQAAAAAAAAAwMD/AAAAAABkAAAAMgAAAAAAAABkAAAAAAAAAH9/fwAKAAAAHwAAAFQAAABPgb0F////AQAAAAAAAAAAAAAAAAAAAAAAAAAAAAAAAAAAAAAAAAAAAAAAAn9/fwDu7OEDzMzMAMDA/wB/f38AAAAAAAAAAAAAAAAAAAAAAAAAAAAhAAAAGAAAABQAAACoEQAANQIAAKoRAAC4GAAAEAAAACYAAAAIAAAA//////////8="/>
              </a:ext>
            </a:extLst>
          </p:cNvSpPr>
          <p:nvPr/>
        </p:nvSpPr>
        <p:spPr>
          <a:xfrm>
            <a:off x="1450312" y="5100990"/>
            <a:ext cx="8257" cy="4586218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26" name="CaixaTexto7"/>
          <p:cNvSpPr txBox="1">
            <a:extLst>
              <a:ext uri="smNativeData">
                <pr:smNativeData xmlns="" xmlns:p14="http://schemas.microsoft.com/office/powerpoint/2010/main" xmlns:pr="smNativeData" val="SMDATA_13_csdHYBMAAAAlAAAAEgAAAE8BAAAAkAAAAEgAAACQAAAASAAAAAAAAAAA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NwIAAD/fwAA/38AAAAAAAAJAAAABAAAAFMRAAAMAAAAEAAAAAAAAAAAAAAAAAAAAAAAAAAeAAAAaAAAAAAAAAAAAAAAAAAAAAAAAAAAAAAAECcAABAnAAAAAAAAAAAAAAAAAAAAAAAAAAAAAAAAAAAAAAAAAAAAABQAAAAAAAAAwMD/AAAAAABkAAAAMgAAAAAAAABkAAAAAAAAAH9/fwAKAAAAHwAAAFQAAABPgb0F////AQAAAAAAAAAAAAAAAAAAAAAAAAAAAAAAAAAAAAAAAAAAAAAAAn9/fwDu7OEDzMzMAMDA/wB/f38AAAAAAAAAAAAAAAAAAAAAAAAAAAAhAAAAGAAAABQAAABwAwAATwIAAJ8GAACPBAAAACAAACYAAAAIAAAA//////////8="/>
              </a:ext>
            </a:extLst>
          </p:cNvSpPr>
          <p:nvPr/>
        </p:nvSpPr>
        <p:spPr>
          <a:xfrm>
            <a:off x="135147" y="5117496"/>
            <a:ext cx="517525" cy="36576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numCol="1" spcCol="215900" anchor="t"/>
          <a:lstStyle/>
          <a:p>
            <a:pPr>
              <a:defRPr lang="pt-br"/>
            </a:pPr>
            <a:r>
              <a:rPr dirty="0"/>
              <a:t>(1)</a:t>
            </a:r>
          </a:p>
        </p:txBody>
      </p:sp>
      <p:sp>
        <p:nvSpPr>
          <p:cNvPr id="27" name="Linha3"/>
          <p:cNvSpPr>
            <a:extLst>
              <a:ext uri="smNativeData">
                <pr:smNativeData xmlns="" xmlns:p14="http://schemas.microsoft.com/office/powerpoint/2010/main" xmlns:pr="smNativeData" val="SMDATA_13_csdHYBMAAAAlAAAACgAAAA8BAAAAkAAAAEgAAACQAAAASAAAAAAAAAAA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BAAAAAAAAAAAAAAlQ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BPgb0F////AQAAAAAAAAAAAAAAAAAAAAAAAAAAAAAAAAAAAAAAAAAAAAAAAn9/fwDu7OEDzMzMAMDA/wB/f38AAAAAAAAAAAAAAAAAAAAAAAAAAAAhAAAAGAAAABQAAACoEQAAJwoAANo1AAAwCgAAEAAAACYAAAAIAAAA//////////8="/>
              </a:ext>
            </a:extLst>
          </p:cNvSpPr>
          <p:nvPr/>
        </p:nvSpPr>
        <p:spPr>
          <a:xfrm flipV="1">
            <a:off x="150384" y="6351214"/>
            <a:ext cx="6522086" cy="317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28" name="Linha5"/>
          <p:cNvSpPr>
            <a:extLst>
              <a:ext uri="smNativeData">
                <pr:smNativeData xmlns="" xmlns:p14="http://schemas.microsoft.com/office/powerpoint/2010/main" xmlns:pr="smNativeData" val="SMDATA_13_csdHYBMAAAAlAAAACgAAAA8BAAAAkAAAAEgAAACQAAAASAAAAAAAAAAA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BAAAAAAAAAAAAAAlQ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BPgb0F////AQAAAAAAAAAAAAAAAAAAAAAAAAAAAAAAAAAAAAAAAAAAAAAAAn9/fwDu7OEDzMzMAMDA/wB/f38AAAAAAAAAAAAAAAAAAAAAAAAAAAAhAAAAGAAAABQAAACIAwAAUCMAANo1AABiIwAAEAAAACYAAAAIAAAA//////////8="/>
              </a:ext>
            </a:extLst>
          </p:cNvSpPr>
          <p:nvPr/>
        </p:nvSpPr>
        <p:spPr>
          <a:xfrm flipV="1">
            <a:off x="1434189" y="7797835"/>
            <a:ext cx="5238280" cy="27514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29" name="Retângulo 28"/>
          <p:cNvSpPr/>
          <p:nvPr/>
        </p:nvSpPr>
        <p:spPr>
          <a:xfrm>
            <a:off x="135147" y="6421081"/>
            <a:ext cx="1299041" cy="30162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( </a:t>
            </a:r>
            <a:r>
              <a:rPr lang="pt-BR" sz="1000" b="1" dirty="0"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) ROTA-EVAPORAÇÃO</a:t>
            </a:r>
          </a:p>
          <a:p>
            <a:endParaRPr lang="pt-BR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(  ) LAVAGEM DE MATERIAL</a:t>
            </a:r>
          </a:p>
          <a:p>
            <a:endParaRPr lang="pt-BR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(  ) EXTRAÇÃO</a:t>
            </a:r>
          </a:p>
          <a:p>
            <a:endParaRPr lang="pt-BR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(  ) CROMATOGRA-FIA</a:t>
            </a:r>
          </a:p>
          <a:p>
            <a:endParaRPr lang="pt-BR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(  ) UM COMPONENTE</a:t>
            </a:r>
          </a:p>
          <a:p>
            <a:endParaRPr lang="pt-BR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(  ) COM ÁGUA</a:t>
            </a:r>
          </a:p>
          <a:p>
            <a:endParaRPr lang="pt-BR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(  ) USO EM SOLUÇÕES</a:t>
            </a:r>
          </a:p>
        </p:txBody>
      </p:sp>
      <p:pic>
        <p:nvPicPr>
          <p:cNvPr id="30" name="Imagem3"/>
          <p:cNvPicPr>
            <a:extLst>
              <a:ext uri="smNativeData">
                <pr:smNativeData xmlns:pr="smNativeData" xmlns:p14="http://schemas.microsoft.com/office/powerpoint/2010/main" xmlns="" val="SMDATA_15_csdHYBMAAAAlAAAAEQAAAA8BAAAAkAAAAEgAAACQAAAASAAAAAAAAAAA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AAAAAAAAAAABAAAAf39/AAEAAABkAAAAAAAAABQAAABAHwAAAAAAACYAAAAAAAAAwOD//wAAAAAmAAAAZAAAABYAAABMAAAAAAAAAAAAAAAEAAAAAAAAAAEAAADu7OEKAAAAACgAAAAoAAAAZAAAAGQAAAAAAAAAzMzMAAAAAABQAAAAUAAAAGQAAABkAAAAAAAAAAcAAAA4AAAAAAAAAAAAAAAAAAAA////AAAAAAAAAAAAAAAAAAAAAAAAAAAAAAAAAAAAAABkAAAAZAAAAAAAAAAjAAAABAAAAGQAAAAXAAAAFAAAAAAAAAAAAAAA/38AAP9/AAAAAAAACQAAAAQAAAAAAAAADAAAABAAAACh/3p8kJ7MPwAAAAAAAPA/HgAAAGgAAAAAAAAAAAAAAAAAAAAAAAAAAAAAABAnAAAQJwAAAAAAAAAAAAAAAAAAAAAAAAAAAAAAAAAAAAAAAAAAAAAUAAAAAAAAAMDA/wAAAAAAZAAAADIAAAAAAAAAZAAAAAAAAAB/f38ACgAAAB8AAABUAAAAT4G9Bf///wEAAAAAAAAAAAAAAAAAAAAAAAAAAAAAAAAAAAAAAAAAAAAAAAJ/f38A7uzhA8zMzADAwP8Af39/AAAAAAAAAAAAAAAAAP///wAAAAAAIQAAABgAAAAUAAAA1hgAAF0LAABfHgAA5hAAABAAAAAmAAAACAAAAP//////////"/>
              </a:ext>
            </a:extLst>
          </p:cNvPicPr>
          <p:nvPr/>
        </p:nvPicPr>
        <p:blipFill>
          <a:blip r:embed="rId4"/>
          <a:stretch>
            <a:fillRect/>
          </a:stretch>
        </p:blipFill>
        <p:spPr>
          <a:xfrm>
            <a:off x="196850" y="5160464"/>
            <a:ext cx="540000" cy="540000"/>
          </a:xfrm>
          <a:prstGeom prst="rect">
            <a:avLst/>
          </a:prstGeom>
          <a:noFill/>
          <a:ln>
            <a:noFill/>
          </a:ln>
          <a:effectLst/>
        </p:spPr>
      </p:pic>
      <p:pic>
        <p:nvPicPr>
          <p:cNvPr id="31" name="Imagem1"/>
          <p:cNvPicPr>
            <a:extLst>
              <a:ext uri="smNativeData">
                <pr:smNativeData xmlns:pr="smNativeData" xmlns:p14="http://schemas.microsoft.com/office/powerpoint/2010/main" xmlns="" val="SMDATA_15_csdHYBMAAAAlAAAAEQAAAA8BAAAAkAAAAEgAAACQAAAASAAAAAAAAAAA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AAAAAAAAAAABAAAAf39/AAEAAABkAAAAAAAAABQAAABAHwAAAAAAACYAAAAAAAAAwOD//wAAAAAmAAAAZAAAABYAAABMAAAAAAAAAAAAAAAEAAAAAAAAAAEAAADu7OEKAAAAACgAAAAoAAAAZAAAAGQAAAAAAAAAzMzMAAAAAABQAAAAUAAAAGQAAABkAAAAAAAAAAcAAAA4AAAAAAAAAAAAAAAAAAAA////AAAAAAAAAAAAAAAAAAAAAAAAAAAAAAAAAAAAAABkAAAAZAAAAAAAAAAjAAAABAAAAGQAAAAXAAAAFAAAAAAAAAAAAAAA/38AAP9/AAAAAAAACQAAAAQAAAAAAAAADAAAABAAAAAAAAAAAAAAAAAAAAAAAAAAHgAAAGgAAAAAAAAAAAAAAAAAAAAAAAAAAAAAABAnAAAQJwAAAAAAAAAAAAAAAAAAAAAAAAAAAAAAAAAAAAAAAAAAAAAUAAAAAAAAAMDA/wAAAAAAZAAAADIAAAAAAAAAZAAAAAAAAAB/f38ACgAAAB8AAABUAAAAT4G9Bf///wEAAAAAAAAAAAAAAAAAAAAAAAAAAAAAAAAAAAAAAAAAAAAAAAJ/f38A7uzhA8zMzADAwP8Af39/AAAAAAAAAAAAAAAAAP///wAAAAAAIQAAABgAAAAUAAAA3g0AACsLAABnEwAAtBAAABAAAAAmAAAACAAAAP//////////"/>
              </a:ext>
            </a:extLst>
          </p:cNvPicPr>
          <p:nvPr/>
        </p:nvPicPr>
        <p:blipFill>
          <a:blip r:embed="rId2"/>
          <a:stretch>
            <a:fillRect/>
          </a:stretch>
        </p:blipFill>
        <p:spPr>
          <a:xfrm>
            <a:off x="765022" y="5160464"/>
            <a:ext cx="540000" cy="540000"/>
          </a:xfrm>
          <a:prstGeom prst="rect">
            <a:avLst/>
          </a:prstGeom>
          <a:noFill/>
          <a:ln>
            <a:noFill/>
          </a:ln>
          <a:effectLst/>
        </p:spPr>
      </p:pic>
      <p:sp>
        <p:nvSpPr>
          <p:cNvPr id="33" name="CaixaTexto4"/>
          <p:cNvSpPr txBox="1">
            <a:extLst>
              <a:ext uri="smNativeData">
                <pr:smNativeData xmlns:pr="smNativeData" xmlns:p14="http://schemas.microsoft.com/office/powerpoint/2010/main" xmlns="" val="SMDATA_13_csdHYBMAAAAlAAAAEgAAAE8BAAAAkAAAAEgAAACQAAAASAAAAAAAAAAA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NwIAAD/fwAA/38AAAAAAAAJAAAABAAAAAAAAAAMAAAAEAAAAAAAAAAAAAAAAAAAAAAAAAAeAAAAaAAAAAAAAAAAAAAAAAAAAAAAAAAAAAAAECcAABAnAAAAAAAAAAAAAAAAAAAAAAAAAAAAAAAAAAAAAAAAAAAAABQAAAAAAAAAwMD/AAAAAABkAAAAMgAAAAAAAABkAAAAAAAAAH9/fwAKAAAAHwAAAFQAAABPgb0F////AQAAAAAAAAAAAAAAAAAAAAAAAAAAAAAAAAAAAAAAAAAAAAAAAn9/fwDu7OEDzMzMAMDA/wB/f38AAAAAAAAAAAAAAAAAAAAAAAAAAAAhAAAAGAAAABQAAADaAgAA/B8AAGgzAACsKgAAACAAACYAAAAIAAAA//////////8="/>
              </a:ext>
            </a:extLst>
          </p:cNvSpPr>
          <p:nvPr/>
        </p:nvSpPr>
        <p:spPr>
          <a:xfrm>
            <a:off x="196850" y="3422952"/>
            <a:ext cx="5130524" cy="1460829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numCol="1" spcCol="215900" anchor="t"/>
          <a:lstStyle/>
          <a:p>
            <a:pPr>
              <a:defRPr lang="pt-br"/>
            </a:pPr>
            <a:r>
              <a:rPr dirty="0">
                <a:latin typeface="Arial" panose="020B0604020202020204" pitchFamily="34" charset="0"/>
                <a:cs typeface="Arial" panose="020B0604020202020204" pitchFamily="34" charset="0"/>
              </a:rPr>
              <a:t>3. Veja o exemplo abaixo;</a:t>
            </a:r>
          </a:p>
          <a:p>
            <a:pPr>
              <a:defRPr lang="pt-br"/>
            </a:pP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4. Sempre que possível indique a concentração das substâncias presentes.</a:t>
            </a:r>
          </a:p>
          <a:p>
            <a:pPr>
              <a:defRPr lang="pt-br"/>
            </a:pP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5. Lembre-se de colocar suas respostas em </a:t>
            </a:r>
            <a:r>
              <a:rPr lang="pt-BR" b="1" dirty="0">
                <a:latin typeface="Arial" panose="020B0604020202020204" pitchFamily="34" charset="0"/>
                <a:cs typeface="Arial" panose="020B0604020202020204" pitchFamily="34" charset="0"/>
              </a:rPr>
              <a:t>negrito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  <a:endParaRPr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18666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4000" b="1" dirty="0"/>
              <a:t>Base de dados para consulta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b="1" dirty="0"/>
              <a:t>European Chemical Agency (ECHA)</a:t>
            </a:r>
            <a:br>
              <a:rPr lang="en-US" sz="2400" b="1" dirty="0"/>
            </a:br>
            <a:r>
              <a:rPr lang="en-US" sz="2400" b="1" dirty="0"/>
              <a:t>https://echa.europa.eu/pt/</a:t>
            </a:r>
            <a:r>
              <a:rPr lang="en-US" sz="2400" dirty="0"/>
              <a:t> </a:t>
            </a:r>
            <a:br>
              <a:rPr lang="en-US" sz="2400" dirty="0"/>
            </a:br>
            <a:endParaRPr lang="en-US" sz="2400" dirty="0"/>
          </a:p>
          <a:p>
            <a:r>
              <a:rPr lang="pt-BR" sz="2400" b="1" dirty="0"/>
              <a:t>GESTIS </a:t>
            </a:r>
            <a:r>
              <a:rPr lang="pt-BR" sz="2400" b="1" dirty="0" err="1"/>
              <a:t>Substance</a:t>
            </a:r>
            <a:r>
              <a:rPr lang="pt-BR" sz="2400" b="1" dirty="0"/>
              <a:t> </a:t>
            </a:r>
            <a:r>
              <a:rPr lang="pt-BR" sz="2400" b="1" dirty="0" err="1"/>
              <a:t>Database</a:t>
            </a:r>
            <a:r>
              <a:rPr lang="pt-BR" sz="2400" b="1" dirty="0"/>
              <a:t> </a:t>
            </a:r>
            <a:br>
              <a:rPr lang="pt-BR" sz="2400" dirty="0"/>
            </a:br>
            <a:r>
              <a:rPr lang="pt-BR" sz="2400" dirty="0">
                <a:hlinkClick r:id="rId2"/>
              </a:rPr>
              <a:t>https://gestis-database.dguv.de/search</a:t>
            </a:r>
            <a:endParaRPr lang="pt-BR" sz="2400" dirty="0"/>
          </a:p>
          <a:p>
            <a:endParaRPr lang="pt-BR" sz="2400" dirty="0"/>
          </a:p>
          <a:p>
            <a:r>
              <a:rPr lang="pt-BR" sz="2400" b="1" dirty="0"/>
              <a:t>traduzir frases H e P em português</a:t>
            </a:r>
            <a:br>
              <a:rPr lang="pt-BR" sz="2400" dirty="0"/>
            </a:br>
            <a:r>
              <a:rPr lang="pt-BR" sz="2400" dirty="0">
                <a:hlinkClick r:id="rId3"/>
              </a:rPr>
              <a:t>http://ghs.dhigroup.com/PagesPhrases/SearchPhrases.aspx</a:t>
            </a:r>
            <a:endParaRPr lang="pt-BR" sz="2400" dirty="0"/>
          </a:p>
          <a:p>
            <a:endParaRPr lang="pt-BR" sz="2400" dirty="0"/>
          </a:p>
          <a:p>
            <a:r>
              <a:rPr lang="pt-BR" sz="2400" b="1" dirty="0"/>
              <a:t>CAMEO - compatibilidade entre substâncias </a:t>
            </a:r>
            <a:r>
              <a:rPr lang="pt-BR" sz="2400" dirty="0">
                <a:hlinkClick r:id="rId4"/>
              </a:rPr>
              <a:t>https://cameochemicals.noaa.gov/</a:t>
            </a:r>
            <a:endParaRPr lang="pt-BR" sz="2400" dirty="0"/>
          </a:p>
          <a:p>
            <a:endParaRPr lang="pt-BR" sz="2400" dirty="0"/>
          </a:p>
          <a:p>
            <a:pPr marL="0" indent="0">
              <a:buNone/>
            </a:pPr>
            <a:br>
              <a:rPr lang="pt-BR" sz="2400" dirty="0"/>
            </a:br>
            <a:endParaRPr lang="pt-BR" sz="2400" dirty="0"/>
          </a:p>
          <a:p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33500169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m10" descr="SUGESTÃO PARA O BOLSO.png"/>
          <p:cNvPicPr>
            <a:picLocks noChangeAspect="1"/>
            <a:extLst>
              <a:ext uri="smNativeData">
                <pr:smNativeData xmlns="" xmlns:p14="http://schemas.microsoft.com/office/powerpoint/2010/main" xmlns:pr="smNativeData" val="SMDATA_15_csdHYBMAAAAlAAAAEQAAAC0AAAAAkAAAAEgAAACQAAAASAAAAAAAAAAA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AcAAAA4AAAAAAAAAAAAAAAAAAAA////AAAAAAAAAAAA/QoAAHECAACtEgAAJx8AAAAAAABkAAAAZAAAAAAAAAAjAAAABAAAAGQAAAAXAAAAFAAAAAAAAAAAAAAA/38AAP9/AAAAAAAACQAAAAQAAAAAAAAADAAAABAAAAAAAAAAAAAAAAAAAAAAAAAAHgAAAGgAAAAAAAAAAAAAAAAAAAAAAAAAAAAAABAnAAAQJwAAAAAAAAAAAAAAAAAAAAAAAAAAAAAAAAAAAAAAAAAAAAAUAAAAAAAAAMDA/wAAAAAAZAAAADIAAAAAAAAAZAAAAAAAAAB/f38ACgAAAB8AAABUAAAAT4G9Bf///wEAAAAAAAAAAAAAAAAAAAAAAAAAAAAAAAAAAAAAAAAAAAAAAAJ/f38A7uzhA8zMzADAwP8Af39/AAAAAAAAAAAAAAAAAP///wAAAAAAIQAAABgAAAAUAAAASi8AANgCAABcNQAADQUAABAAAAAmAAAACAAAAP//////////"/>
              </a:ext>
            </a:extLst>
          </p:cNvPicPr>
          <p:nvPr/>
        </p:nvPicPr>
        <p:blipFill>
          <a:blip r:embed="rId2"/>
          <a:srcRect l="28130" t="6250" r="47810" b="79750"/>
          <a:stretch>
            <a:fillRect/>
          </a:stretch>
        </p:blipFill>
        <p:spPr>
          <a:xfrm>
            <a:off x="5693601" y="169050"/>
            <a:ext cx="986790" cy="358775"/>
          </a:xfrm>
          <a:prstGeom prst="rect">
            <a:avLst/>
          </a:prstGeom>
          <a:noFill/>
          <a:ln>
            <a:noFill/>
          </a:ln>
          <a:effectLst/>
        </p:spPr>
      </p:pic>
      <p:sp>
        <p:nvSpPr>
          <p:cNvPr id="7" name="CaixaTexto2"/>
          <p:cNvSpPr txBox="1">
            <a:extLst>
              <a:ext uri="smNativeData">
                <pr:smNativeData xmlns="" xmlns:p14="http://schemas.microsoft.com/office/powerpoint/2010/main" xmlns:pr="smNativeData" val="SMDATA_13_csdHYBMAAAAlAAAAEgAAAE8BAAAAkAAAAEgAAACQAAAASAAAAAAAAAAA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NwIAAD/fwAA/38AAAAAAAAJAAAABAAAAAAAAAAMAAAAEAAAAAAAAAAAAAAAAAAAAAAAAAAeAAAAaAAAAAAAAAAAAAAAAAAAAAAAAAAAAAAAECcAABAnAAAAAAAAAAAAAAAAAAAAAAAAAAAAAAAAAAAAAAAAAAAAABQAAAAAAAAAwMD/AAAAAABkAAAAMgAAAAAAAABkAAAAAAAAAH9/fwAKAAAAHwAAAFQAAABPgb0F////AQAAAAAAAAAAAAAAAAAAAAAAAAAAAAAAAAAAAAAAAAAAAAAAAn9/fwDu7OEDzMzMAMDA/wB/f38AAAAAAAAAAAAAAAAAAAAAAAAAAAAhAAAAGAAAABQAAABjFwAAdgIAAKovAACmBQAAECAAACYAAAAIAAAA//////////8="/>
              </a:ext>
            </a:extLst>
          </p:cNvSpPr>
          <p:nvPr/>
        </p:nvSpPr>
        <p:spPr>
          <a:xfrm>
            <a:off x="1487061" y="122586"/>
            <a:ext cx="5211913" cy="789831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numCol="1" spcCol="215900" anchor="t"/>
          <a:lstStyle/>
          <a:p>
            <a:pPr algn="ctr">
              <a:defRPr lang="pt-br" sz="2800">
                <a:latin typeface="Arial Black" pitchFamily="2" charset="0"/>
                <a:ea typeface="Arial Black" pitchFamily="2" charset="0"/>
                <a:cs typeface="Arial Black" pitchFamily="2" charset="0"/>
              </a:defRPr>
            </a:pPr>
            <a:r>
              <a:rPr sz="2400" dirty="0"/>
              <a:t>RESÍDUO QUÍMICO</a:t>
            </a:r>
            <a:endParaRPr lang="pt-BR" sz="300" dirty="0"/>
          </a:p>
          <a:p>
            <a:pPr algn="ctr">
              <a:lnSpc>
                <a:spcPct val="150000"/>
              </a:lnSpc>
              <a:defRPr lang="pt-br" sz="2800">
                <a:latin typeface="Arial Black" pitchFamily="2" charset="0"/>
                <a:ea typeface="Arial Black" pitchFamily="2" charset="0"/>
                <a:cs typeface="Arial Black" pitchFamily="2" charset="0"/>
              </a:defRPr>
            </a:pPr>
            <a:r>
              <a:rPr lang="pt-BR" sz="1400" dirty="0"/>
              <a:t>SÓLIDOS CONTAMINADOS com ORGÂNICOS</a:t>
            </a:r>
          </a:p>
        </p:txBody>
      </p:sp>
      <p:sp>
        <p:nvSpPr>
          <p:cNvPr id="17" name="CaixaDeTexto 16"/>
          <p:cNvSpPr txBox="1"/>
          <p:nvPr/>
        </p:nvSpPr>
        <p:spPr>
          <a:xfrm>
            <a:off x="1475075" y="932464"/>
            <a:ext cx="516881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000" b="1" dirty="0"/>
              <a:t>(2)</a:t>
            </a:r>
          </a:p>
        </p:txBody>
      </p:sp>
      <p:sp>
        <p:nvSpPr>
          <p:cNvPr id="4" name="CaixaTexto6"/>
          <p:cNvSpPr txBox="1">
            <a:extLst>
              <a:ext uri="smNativeData">
                <pr:smNativeData xmlns="" xmlns:p14="http://schemas.microsoft.com/office/powerpoint/2010/main" xmlns:pr="smNativeData" val="SMDATA_13_csdHYBMAAAAlAAAAEgAAAE8BAAAAkAAAAEgAAACQAAAASAAAAAAAAAAA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NQIAAD/fwAA/38AAAAAAAAJAAAABAAAAAAAAAAMAAAAEAAAAAAAAAAAAAAAAAAAAAAAAAAeAAAAaAAAAAAAAAAAAAAAAAAAAAAAAAAAAAAAECcAABAnAAAAAAAAAAAAAAAAAAAAAAAAAAAAAAAAAAAAAAAAAAAAABQAAAAAAAAAwMD/AAAAAABkAAAAMgAAAAAAAABkAAAAAAAAAH9/fwAKAAAAHwAAAFQAAABPgb0F////AQAAAAAAAAAAAAAAAAAAAAAAAAAAAAAAAAAAAAAAAAAAAAAAAn9/fwDu7OEDzMzMAMDA/wB/f38AAAAAAAAAAAAAAAAAAAAAAAAAAAAhAAAAGAAAABQAAACIAwAAMBkAANo1AABAJAAAACAAACYAAAAIAAAA//////////8="/>
              </a:ext>
            </a:extLst>
          </p:cNvSpPr>
          <p:nvPr/>
        </p:nvSpPr>
        <p:spPr>
          <a:xfrm>
            <a:off x="159909" y="2797211"/>
            <a:ext cx="6522086" cy="114378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numCol="1" spcCol="215900" anchor="t"/>
          <a:lstStyle/>
          <a:p>
            <a:pPr>
              <a:defRPr lang="pt-br" sz="1400">
                <a:latin typeface="Arial Black" pitchFamily="2" charset="0"/>
                <a:ea typeface="Arial Black" pitchFamily="2" charset="0"/>
                <a:cs typeface="Arial Black" pitchFamily="2" charset="0"/>
              </a:defRPr>
            </a:pPr>
            <a:r>
              <a:rPr sz="1200" dirty="0">
                <a:latin typeface="Arial" panose="020B0604020202020204" pitchFamily="34" charset="0"/>
                <a:cs typeface="Arial" panose="020B0604020202020204" pitchFamily="34" charset="0"/>
              </a:rPr>
              <a:t>Frases de Perigo e observações sobre o resíduo:</a:t>
            </a:r>
          </a:p>
          <a:p>
            <a:pPr>
              <a:defRPr lang="pt-br" sz="1400">
                <a:latin typeface="Arial Black" pitchFamily="2" charset="0"/>
                <a:ea typeface="Arial Black" pitchFamily="2" charset="0"/>
                <a:cs typeface="Arial Black" pitchFamily="2" charset="0"/>
              </a:defRPr>
            </a:pPr>
            <a:endParaRPr lang="pt-BR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 lang="pt-br" sz="1400">
                <a:latin typeface="Arial Black" pitchFamily="2" charset="0"/>
                <a:ea typeface="Arial Black" pitchFamily="2" charset="0"/>
                <a:cs typeface="Arial Black" pitchFamily="2" charset="0"/>
              </a:defRPr>
            </a:pPr>
            <a:endParaRPr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CaixaTexto1"/>
          <p:cNvSpPr txBox="1">
            <a:extLst>
              <a:ext uri="smNativeData">
                <pr:smNativeData xmlns="" xmlns:p14="http://schemas.microsoft.com/office/powerpoint/2010/main" xmlns:pr="smNativeData" val="SMDATA_13_csdHYBMAAAAlAAAAEgAAAA8BAAAAkAAAAEgAAACQAAAASAAAAAAAAAAA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NwIAAD/fwAA/38AAAAAAAAJAAAABAAAAAAAAAAMAAAAEAAAAAAAAAAAAAAAAAAAAAAAAAAeAAAAaAAAAAAAAAAAAAAAAAAAAAAAAAAAAAAAECcAABAnAAAAAAAAAAAAAAAAAAAAAAAAAAAAAAAAAAAAAAAAAAAAABQAAAAAAAAAwMD/AAAAAABkAAAAMgAAAAAAAABkAAAAAAAAAH9/fwAKAAAAHwAAAFQAAABPgb0F////AQAAAAAAAAAAAAAAAAAAAAAAAAAAAAAAAAAAAAAAAAAAAAAAAn9/fwDu7OEDzMzMAMDA/wB/f38AAAAAAAAAAAAAAAAAAAAAAAAAAAAhAAAAGAAAABQAAADnEQAAIA4AAKg1AAArFwAAAAAAACYAAAAIAAAA//////////8="/>
              </a:ext>
            </a:extLst>
          </p:cNvSpPr>
          <p:nvPr/>
        </p:nvSpPr>
        <p:spPr>
          <a:xfrm>
            <a:off x="201186" y="1637700"/>
            <a:ext cx="6442708" cy="115951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numCol="1" spcCol="215900" anchor="t"/>
          <a:lstStyle/>
          <a:p>
            <a:pPr algn="just">
              <a:defRPr lang="pt-br"/>
            </a:pPr>
            <a:r>
              <a:rPr lang="pt-br" sz="1200" dirty="0">
                <a:latin typeface="Arial" panose="020B0604020202020204" pitchFamily="34" charset="0"/>
                <a:ea typeface="Arial Black" pitchFamily="2" charset="0"/>
                <a:cs typeface="Arial" panose="020B0604020202020204" pitchFamily="34" charset="0"/>
              </a:rPr>
              <a:t>Se você assinalou outros, indique qual:</a:t>
            </a:r>
            <a:endParaRPr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defRPr lang="pt-br"/>
            </a:pPr>
            <a:endParaRPr lang="pt-BR" sz="1200" dirty="0">
              <a:latin typeface="Arial" panose="020B0604020202020204" pitchFamily="34" charset="0"/>
              <a:ea typeface="Arial Black" pitchFamily="2" charset="0"/>
              <a:cs typeface="Arial" panose="020B0604020202020204" pitchFamily="34" charset="0"/>
            </a:endParaRPr>
          </a:p>
          <a:p>
            <a:pPr algn="just">
              <a:defRPr lang="pt-br"/>
            </a:pPr>
            <a:endParaRPr lang="pt-br" sz="1200" dirty="0">
              <a:latin typeface="Arial" panose="020B0604020202020204" pitchFamily="34" charset="0"/>
              <a:ea typeface="Arial Black" pitchFamily="2" charset="0"/>
              <a:cs typeface="Arial" panose="020B0604020202020204" pitchFamily="34" charset="0"/>
            </a:endParaRPr>
          </a:p>
          <a:p>
            <a:pPr algn="just">
              <a:defRPr lang="pt-br"/>
            </a:pPr>
            <a:r>
              <a:rPr lang="pt-br" sz="1200" dirty="0">
                <a:latin typeface="Arial" panose="020B0604020202020204" pitchFamily="34" charset="0"/>
                <a:ea typeface="Arial Black" pitchFamily="2" charset="0"/>
                <a:cs typeface="Arial" panose="020B0604020202020204" pitchFamily="34" charset="0"/>
              </a:rPr>
              <a:t>Contaminantes Presentes:</a:t>
            </a:r>
          </a:p>
          <a:p>
            <a:pPr algn="just">
              <a:defRPr lang="pt-br"/>
            </a:pPr>
            <a:endParaRPr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tângulo1"/>
          <p:cNvSpPr>
            <a:extLst>
              <a:ext uri="smNativeData">
                <pr:smNativeData xmlns="" xmlns:p14="http://schemas.microsoft.com/office/powerpoint/2010/main" xmlns:pr="smNativeData" val="SMDATA_13_csdHYBMAAAAlAAAAZAAAAA8BAAAAkAAAAEgAAACQAAAASAAAAAAAAAAAAAAAAAAAAAEAAABQAAAAAAAAAAAA4D8AAAAAAADgPwAAAAAAAOA/AAAAAAAA4D8AAAAAAADgPwAAAAAAAOA/AAAAAAAA4D8AAAAAAADgPwAAAAAAAOA/AAAAAAAA4D8CAAAAjAAAAAAAAAAAAAAAAAAAAP///wgAAAAAAAAAAAAAAAAAAAAAAAAAAAAAAAAAAAAAZAAAAAEAAABAAAAAAAAAAAAAAAAAAAAAAAAAAAAAAAAAAAAAAAAAAAAAAAAAAAAAAAAAAAAAAAAAAAAAAAAAAAAAAAAAAAAAAAAAAAAAAAAAAAAAAAAAAAAAAAAAAAAAFAAAADwAAAABAAAAAAAAAAAAAAlQ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A////AQAAAAAAAAAAAAAAAAAAAAAAAAAAAAAAAAAAAAAAAAAAAAAAAn9/fwDu7OEDzMzMAMDA/wB/f38AAAAAAAAAAAAAAAAAAAAAAAAAAAAhAAAAGAAAABQAAACIAwAANQIAANo1AAArKAAAEAAAACYAAAAIAAAA//////////8="/>
              </a:ext>
            </a:extLst>
          </p:cNvSpPr>
          <p:nvPr/>
        </p:nvSpPr>
        <p:spPr>
          <a:xfrm>
            <a:off x="159909" y="100364"/>
            <a:ext cx="6539065" cy="4586219"/>
          </a:xfrm>
          <a:prstGeom prst="rect">
            <a:avLst/>
          </a:prstGeom>
          <a:noFill/>
          <a:ln w="38100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pic>
        <p:nvPicPr>
          <p:cNvPr id="8" name="Imagem9" descr="logoufscartrans.png"/>
          <p:cNvPicPr>
            <a:picLocks noChangeAspect="1"/>
            <a:extLst>
              <a:ext uri="smNativeData">
                <pr:smNativeData xmlns="" xmlns:p14="http://schemas.microsoft.com/office/powerpoint/2010/main" xmlns:pr="smNativeData" val="SMDATA_15_csdHYBMAAAAlAAAAEQAAAC0AAAAAkAAAAEgAAACQAAAASAAAAAAAAAAA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AcAAAA4AAAAAAAAAAAAAAAAAAAA////AAAAAAAAAAAAAAAAAAAAAAAAAAAAAAAAAAAAAABkAAAAZAAAAAAAAAAjAAAABAAAAGQAAAAXAAAAFAAAAAAAAAAAAAAA/38AAP9/AAAAAAAACQAAAAQAAAAAAAAADAAAABAAAAAAAAAAAAAAAAAAAAAAAAAAHgAAAGgAAAAAAAAAAAAAAAAAAAAAAAAAAAAAABAnAAAQJwAAAAAAAAAAAAAAAAAAAAAAAAAAAAAAAAAAAAAAAAAAAAAUAAAAAAAAAMDA/wAAAAAAZAAAADIAAAAAAAAAZAAAAAAAAAB/f38ACgAAAB8AAABUAAAAT4G9Bf///wEAAAAAAAAAAAAAAAAAAAAAAAAAAAAAAAAAAAAAAAAAAAAAAAJ/f38A7uzhA8zMzADAwP8Af39/AAAAAAAAAAAAAAAAAP///wAAAAAAIQAAABgAAAAUAAAAdxIAAJ0CAAA6FgAAWwUAABAAAAAmAAAACAAAAP//////////"/>
              </a:ext>
            </a:extLst>
          </p:cNvPicPr>
          <p:nvPr/>
        </p:nvPicPr>
        <p:blipFill>
          <a:blip r:embed="rId3"/>
          <a:stretch>
            <a:fillRect/>
          </a:stretch>
        </p:blipFill>
        <p:spPr>
          <a:xfrm>
            <a:off x="1555555" y="189955"/>
            <a:ext cx="611505" cy="445770"/>
          </a:xfrm>
          <a:prstGeom prst="rect">
            <a:avLst/>
          </a:prstGeom>
          <a:noFill/>
          <a:ln>
            <a:noFill/>
          </a:ln>
          <a:effectLst/>
        </p:spPr>
      </p:pic>
      <p:sp>
        <p:nvSpPr>
          <p:cNvPr id="10" name="Linha3"/>
          <p:cNvSpPr>
            <a:extLst>
              <a:ext uri="smNativeData">
                <pr:smNativeData xmlns="" xmlns:p14="http://schemas.microsoft.com/office/powerpoint/2010/main" xmlns:pr="smNativeData" val="SMDATA_13_csdHYBMAAAAlAAAACgAAAA8BAAAAkAAAAEgAAACQAAAASAAAAAAAAAAA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BAAAAAAAAAAAAAAlQ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BPgb0F////AQAAAAAAAAAAAAAAAAAAAAAAAAAAAAAAAAAAAAAAAAAAAAAAAn9/fwDu7OEDzMzMAMDA/wB/f38AAAAAAAAAAAAAAAAAAAAAAAAAAAAhAAAAGAAAABQAAACoEQAAJwoAANo1AAAwCgAAEAAAACYAAAAIAAAA//////////8="/>
              </a:ext>
            </a:extLst>
          </p:cNvSpPr>
          <p:nvPr/>
        </p:nvSpPr>
        <p:spPr>
          <a:xfrm>
            <a:off x="1458570" y="921180"/>
            <a:ext cx="5240405" cy="1759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11" name="Linha4"/>
          <p:cNvSpPr>
            <a:extLst>
              <a:ext uri="smNativeData">
                <pr:smNativeData xmlns="" xmlns:p14="http://schemas.microsoft.com/office/powerpoint/2010/main" xmlns:pr="smNativeData" val="SMDATA_13_csdHYBMAAAAlAAAACgAAAA8BAAAAkAAAAEgAAACQAAAASAAAAAAAAAAA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BAAAAAAAAAAAAAAlQ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KAFAAAMAAAAEAAAAAAAAAAAAAAAAAAAAAAAAAAeAAAAaAAAAAAAAAAAAAAAAAAAAAAAAAAAAAAAECcAABAnAAAAAAAAAAAAAAAAAAAAAAAAAAAAAAAAAAAAAAAAAAAAABQAAAAAAAAAwMD/AAAAAABkAAAAMgAAAAAAAABkAAAAAAAAAH9/fwAKAAAAHwAAAFQAAABPgb0F////AQAAAAAAAAAAAAAAAAAAAAAAAAAAAAAAAAAAAAAAAAAAAAAAAn9/fwDu7OEDzMzMAMDA/wB/f38AAAAAAAAAAAAAAAAAAAAAAAAAAAAhAAAAGAAAABQAAACIAwAAchgAANo1AAC4GAAAEAAAACYAAAAIAAAA//////////8="/>
              </a:ext>
            </a:extLst>
          </p:cNvSpPr>
          <p:nvPr/>
        </p:nvSpPr>
        <p:spPr>
          <a:xfrm flipV="1">
            <a:off x="159909" y="1648865"/>
            <a:ext cx="6522086" cy="5976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12" name="Linha5"/>
          <p:cNvSpPr>
            <a:extLst>
              <a:ext uri="smNativeData">
                <pr:smNativeData xmlns="" xmlns:p14="http://schemas.microsoft.com/office/powerpoint/2010/main" xmlns:pr="smNativeData" val="SMDATA_13_csdHYBMAAAAlAAAACgAAAA8BAAAAkAAAAEgAAACQAAAASAAAAAAAAAAA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BAAAAAAAAAAAAAAlQ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BPgb0F////AQAAAAAAAAAAAAAAAAAAAAAAAAAAAAAAAAAAAAAAAAAAAAAAAn9/fwDu7OEDzMzMAMDA/wB/f38AAAAAAAAAAAAAAAAAAAAAAAAAAAAhAAAAGAAAABQAAACIAwAAUCMAANo1AABiIwAAEAAAACYAAAAIAAAA//////////8="/>
              </a:ext>
            </a:extLst>
          </p:cNvSpPr>
          <p:nvPr/>
        </p:nvSpPr>
        <p:spPr>
          <a:xfrm flipV="1">
            <a:off x="159909" y="3912419"/>
            <a:ext cx="6522086" cy="7467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13" name="Linha1"/>
          <p:cNvSpPr>
            <a:extLst>
              <a:ext uri="smNativeData">
                <pr:smNativeData xmlns="" xmlns:p14="http://schemas.microsoft.com/office/powerpoint/2010/main" xmlns:pr="smNativeData" val="SMDATA_13_csdHYBMAAAAlAAAACgAAAA8BAAAAkAAAAEgAAACQAAAASAAAAAAAAAAA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BAAAAAAAAAAAAAAlQ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KAFAAAMAAAAEAAAAAAAAAAAAAAAAAAAAAAAAAAeAAAAaAAAAAAAAAAAAAAAAAAAAAAAAAAAAAAAECcAABAnAAAAAAAAAAAAAAAAAAAAAAAAAAAAAAAAAAAAAAAAAAAAABQAAAAAAAAAwMD/AAAAAABkAAAAMgAAAAAAAABkAAAAAAAAAH9/fwAKAAAAHwAAAFQAAABPgb0F////AQAAAAAAAAAAAAAAAAAAAAAAAAAAAAAAAAAAAAAAAAAAAAAAAn9/fwDu7OEDzMzMAMDA/wB/f38AAAAAAAAAAAAAAAAAAAAAAAAAAAAhAAAAGAAAABQAAACoEQAANQIAAKoRAAC4GAAAEAAAACYAAAAIAAAA//////////8="/>
              </a:ext>
            </a:extLst>
          </p:cNvSpPr>
          <p:nvPr/>
        </p:nvSpPr>
        <p:spPr>
          <a:xfrm flipH="1">
            <a:off x="1458570" y="100365"/>
            <a:ext cx="1268" cy="1229265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14" name="CaixaTexto7"/>
          <p:cNvSpPr txBox="1">
            <a:extLst>
              <a:ext uri="smNativeData">
                <pr:smNativeData xmlns="" xmlns:p14="http://schemas.microsoft.com/office/powerpoint/2010/main" xmlns:pr="smNativeData" val="SMDATA_13_csdHYBMAAAAlAAAAEgAAAE8BAAAAkAAAAEgAAACQAAAASAAAAAAAAAAA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NwIAAD/fwAA/38AAAAAAAAJAAAABAAAAFMRAAAMAAAAEAAAAAAAAAAAAAAAAAAAAAAAAAAeAAAAaAAAAAAAAAAAAAAAAAAAAAAAAAAAAAAAECcAABAnAAAAAAAAAAAAAAAAAAAAAAAAAAAAAAAAAAAAAAAAAAAAABQAAAAAAAAAwMD/AAAAAABkAAAAMgAAAAAAAABkAAAAAAAAAH9/fwAKAAAAHwAAAFQAAABPgb0F////AQAAAAAAAAAAAAAAAAAAAAAAAAAAAAAAAAAAAAAAAAAAAAAAAn9/fwDu7OEDzMzMAMDA/wB/f38AAAAAAAAAAAAAAAAAAAAAAAAAAAAhAAAAGAAAABQAAABwAwAATwIAAJ8GAACPBAAAACAAACYAAAAIAAAA//////////8="/>
              </a:ext>
            </a:extLst>
          </p:cNvSpPr>
          <p:nvPr/>
        </p:nvSpPr>
        <p:spPr>
          <a:xfrm>
            <a:off x="144672" y="116871"/>
            <a:ext cx="517525" cy="36576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numCol="1" spcCol="215900" anchor="t"/>
          <a:lstStyle/>
          <a:p>
            <a:pPr>
              <a:defRPr lang="pt-br"/>
            </a:pPr>
            <a:r>
              <a:rPr dirty="0"/>
              <a:t>(1)</a:t>
            </a:r>
          </a:p>
        </p:txBody>
      </p:sp>
      <p:graphicFrame>
        <p:nvGraphicFramePr>
          <p:cNvPr id="20" name="Tabela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956677"/>
              </p:ext>
            </p:extLst>
          </p:nvPr>
        </p:nvGraphicFramePr>
        <p:xfrm>
          <a:off x="163720" y="3940995"/>
          <a:ext cx="6518275" cy="74558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621222">
                  <a:extLst>
                    <a:ext uri="{9D8B030D-6E8A-4147-A177-3AD203B41FA5}">
                      <a16:colId xmlns:a16="http://schemas.microsoft.com/office/drawing/2014/main" val="3569719545"/>
                    </a:ext>
                  </a:extLst>
                </a:gridCol>
                <a:gridCol w="1897053">
                  <a:extLst>
                    <a:ext uri="{9D8B030D-6E8A-4147-A177-3AD203B41FA5}">
                      <a16:colId xmlns:a16="http://schemas.microsoft.com/office/drawing/2014/main" val="3398560570"/>
                    </a:ext>
                  </a:extLst>
                </a:gridCol>
              </a:tblGrid>
              <a:tr h="372794">
                <a:tc>
                  <a:txBody>
                    <a:bodyPr/>
                    <a:lstStyle/>
                    <a:p>
                      <a:r>
                        <a:rPr lang="pt-BR" sz="1200" b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Depto</a:t>
                      </a:r>
                      <a:r>
                        <a:rPr lang="pt-BR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</a:t>
                      </a:r>
                      <a:r>
                        <a:rPr lang="pt-BR" sz="1200" b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Lab</a:t>
                      </a:r>
                      <a:r>
                        <a:rPr lang="pt-BR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Data: 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09953631"/>
                  </a:ext>
                </a:extLst>
              </a:tr>
              <a:tr h="372794">
                <a:tc>
                  <a:txBody>
                    <a:bodyPr/>
                    <a:lstStyle/>
                    <a:p>
                      <a:r>
                        <a:rPr lang="pt-BR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Responsável: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t-BR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Fone: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65096550"/>
                  </a:ext>
                </a:extLst>
              </a:tr>
            </a:tbl>
          </a:graphicData>
        </a:graphic>
      </p:graphicFrame>
      <p:sp>
        <p:nvSpPr>
          <p:cNvPr id="24" name="Linha3"/>
          <p:cNvSpPr>
            <a:extLst>
              <a:ext uri="smNativeData">
                <pr:smNativeData xmlns="" xmlns:p14="http://schemas.microsoft.com/office/powerpoint/2010/main" xmlns:pr="smNativeData" val="SMDATA_13_csdHYBMAAAAlAAAACgAAAA8BAAAAkAAAAEgAAACQAAAASAAAAAAAAAAA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BAAAAAAAAAAAAAAlQ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BPgb0F////AQAAAAAAAAAAAAAAAAAAAAAAAAAAAAAAAAAAAAAAAAAAAAAAAn9/fwDu7OEDzMzMAMDA/wB/f38AAAAAAAAAAAAAAAAAAAAAAAAAAAAhAAAAGAAAABQAAACoEQAAJwoAANo1AAAwCgAAEAAAACYAAAAIAAAA//////////8="/>
              </a:ext>
            </a:extLst>
          </p:cNvSpPr>
          <p:nvPr/>
        </p:nvSpPr>
        <p:spPr>
          <a:xfrm flipV="1">
            <a:off x="159909" y="1350589"/>
            <a:ext cx="6522086" cy="317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25" name="Linha5"/>
          <p:cNvSpPr>
            <a:extLst>
              <a:ext uri="smNativeData">
                <pr:smNativeData xmlns="" xmlns:p14="http://schemas.microsoft.com/office/powerpoint/2010/main" xmlns:pr="smNativeData" val="SMDATA_13_csdHYBMAAAAlAAAACgAAAA8BAAAAkAAAAEgAAACQAAAASAAAAAAAAAAA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BAAAAAAAAAAAAAAlQ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BPgb0F////AQAAAAAAAAAAAAAAAAAAAAAAAAAAAAAAAAAAAAAAAAAAAAAAAn9/fwDu7OEDzMzMAMDA/wB/f38AAAAAAAAAAAAAAAAAAAAAAAAAAAAhAAAAGAAAABQAAACIAwAAUCMAANo1AABiIwAAEAAAACYAAAAIAAAA//////////8="/>
              </a:ext>
            </a:extLst>
          </p:cNvSpPr>
          <p:nvPr/>
        </p:nvSpPr>
        <p:spPr>
          <a:xfrm flipV="1">
            <a:off x="176889" y="2817257"/>
            <a:ext cx="6522086" cy="7467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26" name="CaixaDeTexto 25"/>
          <p:cNvSpPr txBox="1"/>
          <p:nvPr/>
        </p:nvSpPr>
        <p:spPr>
          <a:xfrm>
            <a:off x="191661" y="1332325"/>
            <a:ext cx="645223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400" b="1" dirty="0"/>
              <a:t>( ) Plástico contaminado ( ) Papel contaminado  ( ) Vidro contaminado ( ) Outros</a:t>
            </a:r>
          </a:p>
        </p:txBody>
      </p:sp>
      <p:pic>
        <p:nvPicPr>
          <p:cNvPr id="34" name="Imagem10" descr="SUGESTÃO PARA O BOLSO.png"/>
          <p:cNvPicPr>
            <a:picLocks noChangeAspect="1"/>
            <a:extLst>
              <a:ext uri="smNativeData">
                <pr:smNativeData xmlns="" xmlns:p14="http://schemas.microsoft.com/office/powerpoint/2010/main" xmlns:pr="smNativeData" val="SMDATA_15_csdHYBMAAAAlAAAAEQAAAC0AAAAAkAAAAEgAAACQAAAASAAAAAAAAAAA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AcAAAA4AAAAAAAAAAAAAAAAAAAA////AAAAAAAAAAAA/QoAAHECAACtEgAAJx8AAAAAAABkAAAAZAAAAAAAAAAjAAAABAAAAGQAAAAXAAAAFAAAAAAAAAAAAAAA/38AAP9/AAAAAAAACQAAAAQAAAAAAAAADAAAABAAAAAAAAAAAAAAAAAAAAAAAAAAHgAAAGgAAAAAAAAAAAAAAAAAAAAAAAAAAAAAABAnAAAQJwAAAAAAAAAAAAAAAAAAAAAAAAAAAAAAAAAAAAAAAAAAAAAUAAAAAAAAAMDA/wAAAAAAZAAAADIAAAAAAAAAZAAAAAAAAAB/f38ACgAAAB8AAABUAAAAT4G9Bf///wEAAAAAAAAAAAAAAAAAAAAAAAAAAAAAAAAAAAAAAAAAAAAAAAJ/f38A7uzhA8zMzADAwP8Af39/AAAAAAAAAAAAAAAAAP///wAAAAAAIQAAABgAAAAUAAAASi8AANgCAABcNQAADQUAABAAAAAmAAAACAAAAP//////////"/>
              </a:ext>
            </a:extLst>
          </p:cNvPicPr>
          <p:nvPr/>
        </p:nvPicPr>
        <p:blipFill>
          <a:blip r:embed="rId2"/>
          <a:srcRect l="28130" t="6250" r="47810" b="79750"/>
          <a:stretch>
            <a:fillRect/>
          </a:stretch>
        </p:blipFill>
        <p:spPr>
          <a:xfrm>
            <a:off x="5686977" y="5052480"/>
            <a:ext cx="986790" cy="358775"/>
          </a:xfrm>
          <a:prstGeom prst="rect">
            <a:avLst/>
          </a:prstGeom>
          <a:noFill/>
          <a:ln>
            <a:noFill/>
          </a:ln>
          <a:effectLst/>
        </p:spPr>
      </p:pic>
      <p:sp>
        <p:nvSpPr>
          <p:cNvPr id="38" name="CaixaTexto2"/>
          <p:cNvSpPr txBox="1">
            <a:extLst>
              <a:ext uri="smNativeData">
                <pr:smNativeData xmlns="" xmlns:p14="http://schemas.microsoft.com/office/powerpoint/2010/main" xmlns:pr="smNativeData" val="SMDATA_13_csdHYBMAAAAlAAAAEgAAAE8BAAAAkAAAAEgAAACQAAAASAAAAAAAAAAA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NwIAAD/fwAA/38AAAAAAAAJAAAABAAAAAAAAAAMAAAAEAAAAAAAAAAAAAAAAAAAAAAAAAAeAAAAaAAAAAAAAAAAAAAAAAAAAAAAAAAAAAAAECcAABAnAAAAAAAAAAAAAAAAAAAAAAAAAAAAAAAAAAAAAAAAAAAAABQAAAAAAAAAwMD/AAAAAABkAAAAMgAAAAAAAABkAAAAAAAAAH9/fwAKAAAAHwAAAFQAAABPgb0F////AQAAAAAAAAAAAAAAAAAAAAAAAAAAAAAAAAAAAAAAAAAAAAAAAn9/fwDu7OEDzMzMAMDA/wB/f38AAAAAAAAAAAAAAAAAAAAAAAAAAAAhAAAAGAAAABQAAABjFwAAdgIAAKovAACmBQAAECAAACYAAAAIAAAA//////////8="/>
              </a:ext>
            </a:extLst>
          </p:cNvSpPr>
          <p:nvPr/>
        </p:nvSpPr>
        <p:spPr>
          <a:xfrm>
            <a:off x="1480437" y="5006016"/>
            <a:ext cx="5211913" cy="789831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numCol="1" spcCol="215900" anchor="t"/>
          <a:lstStyle/>
          <a:p>
            <a:pPr algn="ctr">
              <a:defRPr lang="pt-br" sz="2800">
                <a:latin typeface="Arial Black" pitchFamily="2" charset="0"/>
                <a:ea typeface="Arial Black" pitchFamily="2" charset="0"/>
                <a:cs typeface="Arial Black" pitchFamily="2" charset="0"/>
              </a:defRPr>
            </a:pPr>
            <a:r>
              <a:rPr sz="2400" dirty="0"/>
              <a:t>RESÍDUO QUÍMICO</a:t>
            </a:r>
            <a:endParaRPr lang="pt-BR" sz="300" dirty="0"/>
          </a:p>
          <a:p>
            <a:pPr algn="ctr">
              <a:lnSpc>
                <a:spcPct val="150000"/>
              </a:lnSpc>
              <a:defRPr lang="pt-br" sz="2800">
                <a:latin typeface="Arial Black" pitchFamily="2" charset="0"/>
                <a:ea typeface="Arial Black" pitchFamily="2" charset="0"/>
                <a:cs typeface="Arial Black" pitchFamily="2" charset="0"/>
              </a:defRPr>
            </a:pPr>
            <a:r>
              <a:rPr lang="pt-BR" sz="1400" dirty="0"/>
              <a:t>SÓLIDOS CONTAMINADOS com INORGÂNICOS</a:t>
            </a:r>
            <a:endParaRPr sz="1400" dirty="0"/>
          </a:p>
        </p:txBody>
      </p:sp>
      <p:sp>
        <p:nvSpPr>
          <p:cNvPr id="39" name="CaixaDeTexto 38"/>
          <p:cNvSpPr txBox="1"/>
          <p:nvPr/>
        </p:nvSpPr>
        <p:spPr>
          <a:xfrm>
            <a:off x="1468451" y="5815894"/>
            <a:ext cx="516881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000" b="1" dirty="0"/>
              <a:t>(2)</a:t>
            </a:r>
          </a:p>
        </p:txBody>
      </p:sp>
      <p:sp>
        <p:nvSpPr>
          <p:cNvPr id="41" name="CaixaTexto6"/>
          <p:cNvSpPr txBox="1">
            <a:extLst>
              <a:ext uri="smNativeData">
                <pr:smNativeData xmlns="" xmlns:p14="http://schemas.microsoft.com/office/powerpoint/2010/main" xmlns:pr="smNativeData" val="SMDATA_13_csdHYBMAAAAlAAAAEgAAAE8BAAAAkAAAAEgAAACQAAAASAAAAAAAAAAA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NQIAAD/fwAA/38AAAAAAAAJAAAABAAAAAAAAAAMAAAAEAAAAAAAAAAAAAAAAAAAAAAAAAAeAAAAaAAAAAAAAAAAAAAAAAAAAAAAAAAAAAAAECcAABAnAAAAAAAAAAAAAAAAAAAAAAAAAAAAAAAAAAAAAAAAAAAAABQAAAAAAAAAwMD/AAAAAABkAAAAMgAAAAAAAABkAAAAAAAAAH9/fwAKAAAAHwAAAFQAAABPgb0F////AQAAAAAAAAAAAAAAAAAAAAAAAAAAAAAAAAAAAAAAAAAAAAAAAn9/fwDu7OEDzMzMAMDA/wB/f38AAAAAAAAAAAAAAAAAAAAAAAAAAAAhAAAAGAAAABQAAACIAwAAMBkAANo1AABAJAAAACAAACYAAAAIAAAA//////////8="/>
              </a:ext>
            </a:extLst>
          </p:cNvSpPr>
          <p:nvPr/>
        </p:nvSpPr>
        <p:spPr>
          <a:xfrm>
            <a:off x="153285" y="7680641"/>
            <a:ext cx="6522086" cy="114378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numCol="1" spcCol="215900" anchor="t"/>
          <a:lstStyle/>
          <a:p>
            <a:pPr>
              <a:defRPr lang="pt-br" sz="1400">
                <a:latin typeface="Arial Black" pitchFamily="2" charset="0"/>
                <a:ea typeface="Arial Black" pitchFamily="2" charset="0"/>
                <a:cs typeface="Arial Black" pitchFamily="2" charset="0"/>
              </a:defRPr>
            </a:pPr>
            <a:r>
              <a:rPr sz="1200" dirty="0">
                <a:latin typeface="Arial" panose="020B0604020202020204" pitchFamily="34" charset="0"/>
                <a:cs typeface="Arial" panose="020B0604020202020204" pitchFamily="34" charset="0"/>
              </a:rPr>
              <a:t>Frases de Perigo e observações sobre o resíduo:</a:t>
            </a:r>
          </a:p>
          <a:p>
            <a:pPr>
              <a:defRPr lang="pt-br" sz="1400">
                <a:latin typeface="Arial Black" pitchFamily="2" charset="0"/>
                <a:ea typeface="Arial Black" pitchFamily="2" charset="0"/>
                <a:cs typeface="Arial Black" pitchFamily="2" charset="0"/>
              </a:defRPr>
            </a:pPr>
            <a:endParaRPr lang="pt-BR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 lang="pt-br" sz="1400">
                <a:latin typeface="Arial Black" pitchFamily="2" charset="0"/>
                <a:ea typeface="Arial Black" pitchFamily="2" charset="0"/>
                <a:cs typeface="Arial Black" pitchFamily="2" charset="0"/>
              </a:defRPr>
            </a:pPr>
            <a:endParaRPr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5" name="CaixaTexto1"/>
          <p:cNvSpPr txBox="1">
            <a:extLst>
              <a:ext uri="smNativeData">
                <pr:smNativeData xmlns="" xmlns:p14="http://schemas.microsoft.com/office/powerpoint/2010/main" xmlns:pr="smNativeData" val="SMDATA_13_csdHYBMAAAAlAAAAEgAAAA8BAAAAkAAAAEgAAACQAAAASAAAAAAAAAAA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NwIAAD/fwAA/38AAAAAAAAJAAAABAAAAAAAAAAMAAAAEAAAAAAAAAAAAAAAAAAAAAAAAAAeAAAAaAAAAAAAAAAAAAAAAAAAAAAAAAAAAAAAECcAABAnAAAAAAAAAAAAAAAAAAAAAAAAAAAAAAAAAAAAAAAAAAAAABQAAAAAAAAAwMD/AAAAAABkAAAAMgAAAAAAAABkAAAAAAAAAH9/fwAKAAAAHwAAAFQAAABPgb0F////AQAAAAAAAAAAAAAAAAAAAAAAAAAAAAAAAAAAAAAAAAAAAAAAAn9/fwDu7OEDzMzMAMDA/wB/f38AAAAAAAAAAAAAAAAAAAAAAAAAAAAhAAAAGAAAABQAAADnEQAAIA4AAKg1AAArFwAAAAAAACYAAAAIAAAA//////////8="/>
              </a:ext>
            </a:extLst>
          </p:cNvSpPr>
          <p:nvPr/>
        </p:nvSpPr>
        <p:spPr>
          <a:xfrm>
            <a:off x="194562" y="6521130"/>
            <a:ext cx="6442708" cy="115951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numCol="1" spcCol="215900" anchor="t"/>
          <a:lstStyle/>
          <a:p>
            <a:pPr algn="just">
              <a:defRPr lang="pt-br"/>
            </a:pPr>
            <a:r>
              <a:rPr lang="pt-br" sz="1200" dirty="0">
                <a:latin typeface="Arial" panose="020B0604020202020204" pitchFamily="34" charset="0"/>
                <a:ea typeface="Arial Black" pitchFamily="2" charset="0"/>
                <a:cs typeface="Arial" panose="020B0604020202020204" pitchFamily="34" charset="0"/>
              </a:rPr>
              <a:t>Se você assinalou outros, indique qual:</a:t>
            </a:r>
            <a:endParaRPr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defRPr lang="pt-br"/>
            </a:pPr>
            <a:endParaRPr lang="pt-BR" sz="1200" dirty="0">
              <a:latin typeface="Arial" panose="020B0604020202020204" pitchFamily="34" charset="0"/>
              <a:ea typeface="Arial Black" pitchFamily="2" charset="0"/>
              <a:cs typeface="Arial" panose="020B0604020202020204" pitchFamily="34" charset="0"/>
            </a:endParaRPr>
          </a:p>
          <a:p>
            <a:pPr algn="just">
              <a:defRPr lang="pt-br"/>
            </a:pPr>
            <a:endParaRPr lang="pt-br" sz="1200" dirty="0">
              <a:latin typeface="Arial" panose="020B0604020202020204" pitchFamily="34" charset="0"/>
              <a:ea typeface="Arial Black" pitchFamily="2" charset="0"/>
              <a:cs typeface="Arial" panose="020B0604020202020204" pitchFamily="34" charset="0"/>
            </a:endParaRPr>
          </a:p>
          <a:p>
            <a:pPr algn="just">
              <a:defRPr lang="pt-br"/>
            </a:pPr>
            <a:r>
              <a:rPr lang="pt-br" sz="1200" dirty="0">
                <a:latin typeface="Arial" panose="020B0604020202020204" pitchFamily="34" charset="0"/>
                <a:ea typeface="Arial Black" pitchFamily="2" charset="0"/>
                <a:cs typeface="Arial" panose="020B0604020202020204" pitchFamily="34" charset="0"/>
              </a:rPr>
              <a:t>Contaminantes Presentes:</a:t>
            </a:r>
          </a:p>
          <a:p>
            <a:pPr algn="just">
              <a:defRPr lang="pt-br"/>
            </a:pPr>
            <a:endParaRPr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6" name="Retângulo1"/>
          <p:cNvSpPr>
            <a:extLst>
              <a:ext uri="smNativeData">
                <pr:smNativeData xmlns="" xmlns:p14="http://schemas.microsoft.com/office/powerpoint/2010/main" xmlns:pr="smNativeData" val="SMDATA_13_csdHYBMAAAAlAAAAZAAAAA8BAAAAkAAAAEgAAACQAAAASAAAAAAAAAAAAAAAAAAAAAEAAABQAAAAAAAAAAAA4D8AAAAAAADgPwAAAAAAAOA/AAAAAAAA4D8AAAAAAADgPwAAAAAAAOA/AAAAAAAA4D8AAAAAAADgPwAAAAAAAOA/AAAAAAAA4D8CAAAAjAAAAAAAAAAAAAAAAAAAAP///wgAAAAAAAAAAAAAAAAAAAAAAAAAAAAAAAAAAAAAZAAAAAEAAABAAAAAAAAAAAAAAAAAAAAAAAAAAAAAAAAAAAAAAAAAAAAAAAAAAAAAAAAAAAAAAAAAAAAAAAAAAAAAAAAAAAAAAAAAAAAAAAAAAAAAAAAAAAAAAAAAAAAAFAAAADwAAAABAAAAAAAAAAAAAAlQ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A////AQAAAAAAAAAAAAAAAAAAAAAAAAAAAAAAAAAAAAAAAAAAAAAAAn9/fwDu7OEDzMzMAMDA/wB/f38AAAAAAAAAAAAAAAAAAAAAAAAAAAAhAAAAGAAAABQAAACIAwAANQIAANo1AAArKAAAEAAAACYAAAAIAAAA//////////8="/>
              </a:ext>
            </a:extLst>
          </p:cNvSpPr>
          <p:nvPr/>
        </p:nvSpPr>
        <p:spPr>
          <a:xfrm>
            <a:off x="153285" y="4983794"/>
            <a:ext cx="6539065" cy="4586219"/>
          </a:xfrm>
          <a:prstGeom prst="rect">
            <a:avLst/>
          </a:prstGeom>
          <a:noFill/>
          <a:ln w="38100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pic>
        <p:nvPicPr>
          <p:cNvPr id="47" name="Imagem9" descr="logoufscartrans.png"/>
          <p:cNvPicPr>
            <a:picLocks noChangeAspect="1"/>
            <a:extLst>
              <a:ext uri="smNativeData">
                <pr:smNativeData xmlns="" xmlns:p14="http://schemas.microsoft.com/office/powerpoint/2010/main" xmlns:pr="smNativeData" val="SMDATA_15_csdHYBMAAAAlAAAAEQAAAC0AAAAAkAAAAEgAAACQAAAASAAAAAAAAAAA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AcAAAA4AAAAAAAAAAAAAAAAAAAA////AAAAAAAAAAAAAAAAAAAAAAAAAAAAAAAAAAAAAABkAAAAZAAAAAAAAAAjAAAABAAAAGQAAAAXAAAAFAAAAAAAAAAAAAAA/38AAP9/AAAAAAAACQAAAAQAAAAAAAAADAAAABAAAAAAAAAAAAAAAAAAAAAAAAAAHgAAAGgAAAAAAAAAAAAAAAAAAAAAAAAAAAAAABAnAAAQJwAAAAAAAAAAAAAAAAAAAAAAAAAAAAAAAAAAAAAAAAAAAAAUAAAAAAAAAMDA/wAAAAAAZAAAADIAAAAAAAAAZAAAAAAAAAB/f38ACgAAAB8AAABUAAAAT4G9Bf///wEAAAAAAAAAAAAAAAAAAAAAAAAAAAAAAAAAAAAAAAAAAAAAAAJ/f38A7uzhA8zMzADAwP8Af39/AAAAAAAAAAAAAAAAAP///wAAAAAAIQAAABgAAAAUAAAAdxIAAJ0CAAA6FgAAWwUAABAAAAAmAAAACAAAAP//////////"/>
              </a:ext>
            </a:extLst>
          </p:cNvPicPr>
          <p:nvPr/>
        </p:nvPicPr>
        <p:blipFill>
          <a:blip r:embed="rId3"/>
          <a:stretch>
            <a:fillRect/>
          </a:stretch>
        </p:blipFill>
        <p:spPr>
          <a:xfrm>
            <a:off x="1548931" y="5073385"/>
            <a:ext cx="611505" cy="445770"/>
          </a:xfrm>
          <a:prstGeom prst="rect">
            <a:avLst/>
          </a:prstGeom>
          <a:noFill/>
          <a:ln>
            <a:noFill/>
          </a:ln>
          <a:effectLst/>
        </p:spPr>
      </p:pic>
      <p:sp>
        <p:nvSpPr>
          <p:cNvPr id="48" name="Linha3"/>
          <p:cNvSpPr>
            <a:extLst>
              <a:ext uri="smNativeData">
                <pr:smNativeData xmlns="" xmlns:p14="http://schemas.microsoft.com/office/powerpoint/2010/main" xmlns:pr="smNativeData" val="SMDATA_13_csdHYBMAAAAlAAAACgAAAA8BAAAAkAAAAEgAAACQAAAASAAAAAAAAAAA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BAAAAAAAAAAAAAAlQ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BPgb0F////AQAAAAAAAAAAAAAAAAAAAAAAAAAAAAAAAAAAAAAAAAAAAAAAAn9/fwDu7OEDzMzMAMDA/wB/f38AAAAAAAAAAAAAAAAAAAAAAAAAAAAhAAAAGAAAABQAAACoEQAAJwoAANo1AAAwCgAAEAAAACYAAAAIAAAA//////////8="/>
              </a:ext>
            </a:extLst>
          </p:cNvSpPr>
          <p:nvPr/>
        </p:nvSpPr>
        <p:spPr>
          <a:xfrm>
            <a:off x="1451946" y="5804610"/>
            <a:ext cx="5240405" cy="1759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49" name="Linha4"/>
          <p:cNvSpPr>
            <a:extLst>
              <a:ext uri="smNativeData">
                <pr:smNativeData xmlns="" xmlns:p14="http://schemas.microsoft.com/office/powerpoint/2010/main" xmlns:pr="smNativeData" val="SMDATA_13_csdHYBMAAAAlAAAACgAAAA8BAAAAkAAAAEgAAACQAAAASAAAAAAAAAAA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BAAAAAAAAAAAAAAlQ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KAFAAAMAAAAEAAAAAAAAAAAAAAAAAAAAAAAAAAeAAAAaAAAAAAAAAAAAAAAAAAAAAAAAAAAAAAAECcAABAnAAAAAAAAAAAAAAAAAAAAAAAAAAAAAAAAAAAAAAAAAAAAABQAAAAAAAAAwMD/AAAAAABkAAAAMgAAAAAAAABkAAAAAAAAAH9/fwAKAAAAHwAAAFQAAABPgb0F////AQAAAAAAAAAAAAAAAAAAAAAAAAAAAAAAAAAAAAAAAAAAAAAAAn9/fwDu7OEDzMzMAMDA/wB/f38AAAAAAAAAAAAAAAAAAAAAAAAAAAAhAAAAGAAAABQAAACIAwAAchgAANo1AAC4GAAAEAAAACYAAAAIAAAA//////////8="/>
              </a:ext>
            </a:extLst>
          </p:cNvSpPr>
          <p:nvPr/>
        </p:nvSpPr>
        <p:spPr>
          <a:xfrm flipV="1">
            <a:off x="153285" y="6532295"/>
            <a:ext cx="6522086" cy="5976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51" name="Linha5"/>
          <p:cNvSpPr>
            <a:extLst>
              <a:ext uri="smNativeData">
                <pr:smNativeData xmlns="" xmlns:p14="http://schemas.microsoft.com/office/powerpoint/2010/main" xmlns:pr="smNativeData" val="SMDATA_13_csdHYBMAAAAlAAAACgAAAA8BAAAAkAAAAEgAAACQAAAASAAAAAAAAAAA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BAAAAAAAAAAAAAAlQ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BPgb0F////AQAAAAAAAAAAAAAAAAAAAAAAAAAAAAAAAAAAAAAAAAAAAAAAAn9/fwDu7OEDzMzMAMDA/wB/f38AAAAAAAAAAAAAAAAAAAAAAAAAAAAhAAAAGAAAABQAAACIAwAAUCMAANo1AABiIwAAEAAAACYAAAAIAAAA//////////8="/>
              </a:ext>
            </a:extLst>
          </p:cNvSpPr>
          <p:nvPr/>
        </p:nvSpPr>
        <p:spPr>
          <a:xfrm flipV="1">
            <a:off x="153285" y="8795849"/>
            <a:ext cx="6522086" cy="7467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52" name="Linha1"/>
          <p:cNvSpPr>
            <a:extLst>
              <a:ext uri="smNativeData">
                <pr:smNativeData xmlns="" xmlns:p14="http://schemas.microsoft.com/office/powerpoint/2010/main" xmlns:pr="smNativeData" val="SMDATA_13_csdHYBMAAAAlAAAACgAAAA8BAAAAkAAAAEgAAACQAAAASAAAAAAAAAAA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BAAAAAAAAAAAAAAlQ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KAFAAAMAAAAEAAAAAAAAAAAAAAAAAAAAAAAAAAeAAAAaAAAAAAAAAAAAAAAAAAAAAAAAAAAAAAAECcAABAnAAAAAAAAAAAAAAAAAAAAAAAAAAAAAAAAAAAAAAAAAAAAABQAAAAAAAAAwMD/AAAAAABkAAAAMgAAAAAAAABkAAAAAAAAAH9/fwAKAAAAHwAAAFQAAABPgb0F////AQAAAAAAAAAAAAAAAAAAAAAAAAAAAAAAAAAAAAAAAAAAAAAAAn9/fwDu7OEDzMzMAMDA/wB/f38AAAAAAAAAAAAAAAAAAAAAAAAAAAAhAAAAGAAAABQAAACoEQAANQIAAKoRAAC4GAAAEAAAACYAAAAIAAAA//////////8="/>
              </a:ext>
            </a:extLst>
          </p:cNvSpPr>
          <p:nvPr/>
        </p:nvSpPr>
        <p:spPr>
          <a:xfrm flipH="1">
            <a:off x="1451946" y="4983795"/>
            <a:ext cx="1268" cy="1229265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53" name="CaixaTexto7"/>
          <p:cNvSpPr txBox="1">
            <a:extLst>
              <a:ext uri="smNativeData">
                <pr:smNativeData xmlns="" xmlns:p14="http://schemas.microsoft.com/office/powerpoint/2010/main" xmlns:pr="smNativeData" val="SMDATA_13_csdHYBMAAAAlAAAAEgAAAE8BAAAAkAAAAEgAAACQAAAASAAAAAAAAAAA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NwIAAD/fwAA/38AAAAAAAAJAAAABAAAAFMRAAAMAAAAEAAAAAAAAAAAAAAAAAAAAAAAAAAeAAAAaAAAAAAAAAAAAAAAAAAAAAAAAAAAAAAAECcAABAnAAAAAAAAAAAAAAAAAAAAAAAAAAAAAAAAAAAAAAAAAAAAABQAAAAAAAAAwMD/AAAAAABkAAAAMgAAAAAAAABkAAAAAAAAAH9/fwAKAAAAHwAAAFQAAABPgb0F////AQAAAAAAAAAAAAAAAAAAAAAAAAAAAAAAAAAAAAAAAAAAAAAAAn9/fwDu7OEDzMzMAMDA/wB/f38AAAAAAAAAAAAAAAAAAAAAAAAAAAAhAAAAGAAAABQAAABwAwAATwIAAJ8GAACPBAAAACAAACYAAAAIAAAA//////////8="/>
              </a:ext>
            </a:extLst>
          </p:cNvSpPr>
          <p:nvPr/>
        </p:nvSpPr>
        <p:spPr>
          <a:xfrm>
            <a:off x="138048" y="5000301"/>
            <a:ext cx="517525" cy="36576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numCol="1" spcCol="215900" anchor="t"/>
          <a:lstStyle/>
          <a:p>
            <a:pPr>
              <a:defRPr lang="pt-br"/>
            </a:pPr>
            <a:r>
              <a:rPr dirty="0"/>
              <a:t>(1)</a:t>
            </a:r>
          </a:p>
        </p:txBody>
      </p:sp>
      <p:graphicFrame>
        <p:nvGraphicFramePr>
          <p:cNvPr id="54" name="Tabela 5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34559517"/>
              </p:ext>
            </p:extLst>
          </p:nvPr>
        </p:nvGraphicFramePr>
        <p:xfrm>
          <a:off x="157096" y="8824425"/>
          <a:ext cx="6518275" cy="74558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621222">
                  <a:extLst>
                    <a:ext uri="{9D8B030D-6E8A-4147-A177-3AD203B41FA5}">
                      <a16:colId xmlns:a16="http://schemas.microsoft.com/office/drawing/2014/main" val="3569719545"/>
                    </a:ext>
                  </a:extLst>
                </a:gridCol>
                <a:gridCol w="1897053">
                  <a:extLst>
                    <a:ext uri="{9D8B030D-6E8A-4147-A177-3AD203B41FA5}">
                      <a16:colId xmlns:a16="http://schemas.microsoft.com/office/drawing/2014/main" val="3398560570"/>
                    </a:ext>
                  </a:extLst>
                </a:gridCol>
              </a:tblGrid>
              <a:tr h="372794">
                <a:tc>
                  <a:txBody>
                    <a:bodyPr/>
                    <a:lstStyle/>
                    <a:p>
                      <a:r>
                        <a:rPr lang="pt-BR" sz="1200" b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Depto</a:t>
                      </a:r>
                      <a:r>
                        <a:rPr lang="pt-BR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</a:t>
                      </a:r>
                      <a:r>
                        <a:rPr lang="pt-BR" sz="1200" b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Lab</a:t>
                      </a:r>
                      <a:r>
                        <a:rPr lang="pt-BR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Data: 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09953631"/>
                  </a:ext>
                </a:extLst>
              </a:tr>
              <a:tr h="372794">
                <a:tc>
                  <a:txBody>
                    <a:bodyPr/>
                    <a:lstStyle/>
                    <a:p>
                      <a:r>
                        <a:rPr lang="pt-BR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Responsável: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t-BR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Fone: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65096550"/>
                  </a:ext>
                </a:extLst>
              </a:tr>
            </a:tbl>
          </a:graphicData>
        </a:graphic>
      </p:graphicFrame>
      <p:sp>
        <p:nvSpPr>
          <p:cNvPr id="55" name="Linha3"/>
          <p:cNvSpPr>
            <a:extLst>
              <a:ext uri="smNativeData">
                <pr:smNativeData xmlns="" xmlns:p14="http://schemas.microsoft.com/office/powerpoint/2010/main" xmlns:pr="smNativeData" val="SMDATA_13_csdHYBMAAAAlAAAACgAAAA8BAAAAkAAAAEgAAACQAAAASAAAAAAAAAAA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BAAAAAAAAAAAAAAlQ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BPgb0F////AQAAAAAAAAAAAAAAAAAAAAAAAAAAAAAAAAAAAAAAAAAAAAAAAn9/fwDu7OEDzMzMAMDA/wB/f38AAAAAAAAAAAAAAAAAAAAAAAAAAAAhAAAAGAAAABQAAACoEQAAJwoAANo1AAAwCgAAEAAAACYAAAAIAAAA//////////8="/>
              </a:ext>
            </a:extLst>
          </p:cNvSpPr>
          <p:nvPr/>
        </p:nvSpPr>
        <p:spPr>
          <a:xfrm flipV="1">
            <a:off x="153285" y="6234019"/>
            <a:ext cx="6522086" cy="317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56" name="Linha5"/>
          <p:cNvSpPr>
            <a:extLst>
              <a:ext uri="smNativeData">
                <pr:smNativeData xmlns="" xmlns:p14="http://schemas.microsoft.com/office/powerpoint/2010/main" xmlns:pr="smNativeData" val="SMDATA_13_csdHYBMAAAAlAAAACgAAAA8BAAAAkAAAAEgAAACQAAAASAAAAAAAAAAA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BAAAAAAAAAAAAAAlQ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BPgb0F////AQAAAAAAAAAAAAAAAAAAAAAAAAAAAAAAAAAAAAAAAAAAAAAAAn9/fwDu7OEDzMzMAMDA/wB/f38AAAAAAAAAAAAAAAAAAAAAAAAAAAAhAAAAGAAAABQAAACIAwAAUCMAANo1AABiIwAAEAAAACYAAAAIAAAA//////////8="/>
              </a:ext>
            </a:extLst>
          </p:cNvSpPr>
          <p:nvPr/>
        </p:nvSpPr>
        <p:spPr>
          <a:xfrm flipV="1">
            <a:off x="170265" y="7700687"/>
            <a:ext cx="6522086" cy="7467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57" name="CaixaDeTexto 56"/>
          <p:cNvSpPr txBox="1"/>
          <p:nvPr/>
        </p:nvSpPr>
        <p:spPr>
          <a:xfrm>
            <a:off x="185037" y="6215755"/>
            <a:ext cx="645223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400" b="1" dirty="0"/>
              <a:t>( ) Plástico contaminado ( ) Papel contaminado  ( ) Vidro contaminado ( ) Outros</a:t>
            </a:r>
          </a:p>
        </p:txBody>
      </p:sp>
    </p:spTree>
    <p:extLst>
      <p:ext uri="{BB962C8B-B14F-4D97-AF65-F5344CB8AC3E}">
        <p14:creationId xmlns:p14="http://schemas.microsoft.com/office/powerpoint/2010/main" val="29344487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" name="Imagem10" descr="SUGESTÃO PARA O BOLSO.png"/>
          <p:cNvPicPr>
            <a:picLocks noChangeAspect="1"/>
            <a:extLst>
              <a:ext uri="smNativeData">
                <pr:smNativeData xmlns="" xmlns:p14="http://schemas.microsoft.com/office/powerpoint/2010/main" xmlns:pr="smNativeData" val="SMDATA_15_csdHYBMAAAAlAAAAEQAAAC0AAAAAkAAAAEgAAACQAAAASAAAAAAAAAAA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AcAAAA4AAAAAAAAAAAAAAAAAAAA////AAAAAAAAAAAA/QoAAHECAACtEgAAJx8AAAAAAABkAAAAZAAAAAAAAAAjAAAABAAAAGQAAAAXAAAAFAAAAAAAAAAAAAAA/38AAP9/AAAAAAAACQAAAAQAAAAAAAAADAAAABAAAAAAAAAAAAAAAAAAAAAAAAAAHgAAAGgAAAAAAAAAAAAAAAAAAAAAAAAAAAAAABAnAAAQJwAAAAAAAAAAAAAAAAAAAAAAAAAAAAAAAAAAAAAAAAAAAAAUAAAAAAAAAMDA/wAAAAAAZAAAADIAAAAAAAAAZAAAAAAAAAB/f38ACgAAAB8AAABUAAAAT4G9Bf///wEAAAAAAAAAAAAAAAAAAAAAAAAAAAAAAAAAAAAAAAAAAAAAAAJ/f38A7uzhA8zMzADAwP8Af39/AAAAAAAAAAAAAAAAAP///wAAAAAAIQAAABgAAAAUAAAASi8AANgCAABcNQAADQUAABAAAAAmAAAACAAAAP//////////"/>
              </a:ext>
            </a:extLst>
          </p:cNvPicPr>
          <p:nvPr/>
        </p:nvPicPr>
        <p:blipFill>
          <a:blip r:embed="rId2"/>
          <a:srcRect l="28130" t="6250" r="47810" b="79750"/>
          <a:stretch>
            <a:fillRect/>
          </a:stretch>
        </p:blipFill>
        <p:spPr>
          <a:xfrm>
            <a:off x="5616353" y="333632"/>
            <a:ext cx="986790" cy="358775"/>
          </a:xfrm>
          <a:prstGeom prst="rect">
            <a:avLst/>
          </a:prstGeom>
          <a:noFill/>
          <a:ln>
            <a:noFill/>
          </a:ln>
          <a:effectLst/>
        </p:spPr>
      </p:pic>
      <p:sp>
        <p:nvSpPr>
          <p:cNvPr id="40" name="CaixaDeTexto 39"/>
          <p:cNvSpPr txBox="1"/>
          <p:nvPr/>
        </p:nvSpPr>
        <p:spPr>
          <a:xfrm>
            <a:off x="1458570" y="1158649"/>
            <a:ext cx="5175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000" b="1" dirty="0"/>
              <a:t>(2)</a:t>
            </a:r>
          </a:p>
        </p:txBody>
      </p:sp>
      <p:sp>
        <p:nvSpPr>
          <p:cNvPr id="27" name="CaixaTexto6"/>
          <p:cNvSpPr txBox="1">
            <a:extLst>
              <a:ext uri="smNativeData">
                <pr:smNativeData xmlns="" xmlns:p14="http://schemas.microsoft.com/office/powerpoint/2010/main" xmlns:pr="smNativeData" val="SMDATA_13_csdHYBMAAAAlAAAAEgAAAE8BAAAAkAAAAEgAAACQAAAASAAAAAAAAAAA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NQIAAD/fwAA/38AAAAAAAAJAAAABAAAAAAAAAAMAAAAEAAAAAAAAAAAAAAAAAAAAAAAAAAeAAAAaAAAAAAAAAAAAAAAAAAAAAAAAAAAAAAAECcAABAnAAAAAAAAAAAAAAAAAAAAAAAAAAAAAAAAAAAAAAAAAAAAABQAAAAAAAAAwMD/AAAAAABkAAAAMgAAAAAAAABkAAAAAAAAAH9/fwAKAAAAHwAAAFQAAABPgb0F////AQAAAAAAAAAAAAAAAAAAAAAAAAAAAAAAAAAAAAAAAAAAAAAAAn9/fwDu7OEDzMzMAMDA/wB/f38AAAAAAAAAAAAAAAAAAAAAAAAAAAAhAAAAGAAAABQAAACIAwAAMBkAANo1AABAJAAAACAAACYAAAAIAAAA//////////8="/>
              </a:ext>
            </a:extLst>
          </p:cNvSpPr>
          <p:nvPr/>
        </p:nvSpPr>
        <p:spPr>
          <a:xfrm>
            <a:off x="1464834" y="2987300"/>
            <a:ext cx="5207636" cy="122416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numCol="1" spcCol="215900" anchor="t"/>
          <a:lstStyle/>
          <a:p>
            <a:pPr>
              <a:defRPr lang="pt-br" sz="1400">
                <a:latin typeface="Arial Black" pitchFamily="2" charset="0"/>
                <a:ea typeface="Arial Black" pitchFamily="2" charset="0"/>
                <a:cs typeface="Arial Black" pitchFamily="2" charset="0"/>
              </a:defRPr>
            </a:pPr>
            <a:r>
              <a:rPr sz="1200" dirty="0">
                <a:latin typeface="Arial" panose="020B0604020202020204" pitchFamily="34" charset="0"/>
                <a:cs typeface="Arial" panose="020B0604020202020204" pitchFamily="34" charset="0"/>
              </a:rPr>
              <a:t>Frases de Perigo e observações sobre o resíduo:</a:t>
            </a:r>
          </a:p>
          <a:p>
            <a:pPr>
              <a:defRPr lang="pt-br" sz="1400">
                <a:latin typeface="Arial Black" pitchFamily="2" charset="0"/>
                <a:ea typeface="Arial Black" pitchFamily="2" charset="0"/>
                <a:cs typeface="Arial Black" pitchFamily="2" charset="0"/>
              </a:defRPr>
            </a:pP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endParaRPr lang="pt-BR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 lang="pt-br" sz="1400">
                <a:latin typeface="Arial Black" pitchFamily="2" charset="0"/>
                <a:ea typeface="Arial Black" pitchFamily="2" charset="0"/>
                <a:cs typeface="Arial Black" pitchFamily="2" charset="0"/>
              </a:defRPr>
            </a:pPr>
            <a:r>
              <a:rPr lang="pt-BR" sz="1200" b="1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</a:p>
          <a:p>
            <a:pPr>
              <a:defRPr lang="pt-br" sz="1400">
                <a:latin typeface="Arial Black" pitchFamily="2" charset="0"/>
                <a:ea typeface="Arial Black" pitchFamily="2" charset="0"/>
                <a:cs typeface="Arial Black" pitchFamily="2" charset="0"/>
              </a:defRPr>
            </a:pPr>
            <a:r>
              <a:rPr lang="pt-BR" sz="1200" b="1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endParaRPr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2" name="Tabela 4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47175254"/>
              </p:ext>
            </p:extLst>
          </p:nvPr>
        </p:nvGraphicFramePr>
        <p:xfrm>
          <a:off x="1544845" y="4131084"/>
          <a:ext cx="5144604" cy="74558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647339">
                  <a:extLst>
                    <a:ext uri="{9D8B030D-6E8A-4147-A177-3AD203B41FA5}">
                      <a16:colId xmlns:a16="http://schemas.microsoft.com/office/drawing/2014/main" val="3569719545"/>
                    </a:ext>
                  </a:extLst>
                </a:gridCol>
                <a:gridCol w="1497265">
                  <a:extLst>
                    <a:ext uri="{9D8B030D-6E8A-4147-A177-3AD203B41FA5}">
                      <a16:colId xmlns:a16="http://schemas.microsoft.com/office/drawing/2014/main" val="3398560570"/>
                    </a:ext>
                  </a:extLst>
                </a:gridCol>
              </a:tblGrid>
              <a:tr h="372794">
                <a:tc>
                  <a:txBody>
                    <a:bodyPr/>
                    <a:lstStyle/>
                    <a:p>
                      <a:r>
                        <a:rPr lang="pt-BR" sz="1200" b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Depto</a:t>
                      </a:r>
                      <a:r>
                        <a:rPr lang="pt-BR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</a:t>
                      </a:r>
                      <a:r>
                        <a:rPr lang="pt-BR" sz="1200" b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Lab</a:t>
                      </a:r>
                      <a:r>
                        <a:rPr lang="pt-BR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 </a:t>
                      </a:r>
                      <a:endParaRPr lang="pt-BR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Data: 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09953631"/>
                  </a:ext>
                </a:extLst>
              </a:tr>
              <a:tr h="372794">
                <a:tc>
                  <a:txBody>
                    <a:bodyPr/>
                    <a:lstStyle/>
                    <a:p>
                      <a:r>
                        <a:rPr lang="pt-BR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Responsável: </a:t>
                      </a:r>
                      <a:endParaRPr lang="pt-BR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t-BR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Fone: 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65096550"/>
                  </a:ext>
                </a:extLst>
              </a:tr>
            </a:tbl>
          </a:graphicData>
        </a:graphic>
      </p:graphicFrame>
      <p:sp>
        <p:nvSpPr>
          <p:cNvPr id="28" name="CaixaTexto1"/>
          <p:cNvSpPr txBox="1">
            <a:extLst>
              <a:ext uri="smNativeData">
                <pr:smNativeData xmlns="" xmlns:p14="http://schemas.microsoft.com/office/powerpoint/2010/main" xmlns:pr="smNativeData" val="SMDATA_13_csdHYBMAAAAlAAAAEgAAAA8BAAAAkAAAAEgAAACQAAAASAAAAAAAAAAA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NwIAAD/fwAA/38AAAAAAAAJAAAABAAAAAAAAAAMAAAAEAAAAAAAAAAAAAAAAAAAAAAAAAAeAAAAaAAAAAAAAAAAAAAAAAAAAAAAAAAAAAAAECcAABAnAAAAAAAAAAAAAAAAAAAAAAAAAAAAAAAAAAAAAAAAAAAAABQAAAAAAAAAwMD/AAAAAABkAAAAMgAAAAAAAABkAAAAAAAAAH9/fwAKAAAAHwAAAFQAAABPgb0F////AQAAAAAAAAAAAAAAAAAAAAAAAAAAAAAAAAAAAAAAAAAAAAAAAn9/fwDu7OEDzMzMAMDA/wB/f38AAAAAAAAAAAAAAAAAAAAAAAAAAAAhAAAAGAAAABQAAADnEQAAIA4AAKg1AAArFwAAAAAAACYAAAAIAAAA//////////8="/>
              </a:ext>
            </a:extLst>
          </p:cNvSpPr>
          <p:nvPr/>
        </p:nvSpPr>
        <p:spPr>
          <a:xfrm>
            <a:off x="1487061" y="1570613"/>
            <a:ext cx="5202388" cy="1390307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numCol="1" spcCol="215900" anchor="t"/>
          <a:lstStyle/>
          <a:p>
            <a:pPr algn="just">
              <a:defRPr lang="pt-br"/>
            </a:pPr>
            <a:r>
              <a:rPr lang="pt-br" sz="1200" dirty="0">
                <a:latin typeface="Arial" panose="020B0604020202020204" pitchFamily="34" charset="0"/>
                <a:ea typeface="Arial Black" pitchFamily="2" charset="0"/>
                <a:cs typeface="Arial" panose="020B0604020202020204" pitchFamily="34" charset="0"/>
              </a:rPr>
              <a:t>Compostos majoritários:</a:t>
            </a:r>
          </a:p>
          <a:p>
            <a:pPr algn="just">
              <a:defRPr lang="pt-br"/>
            </a:pPr>
            <a:r>
              <a:rPr lang="pt-BR" sz="1200" dirty="0">
                <a:latin typeface="Arial" panose="020B0604020202020204" pitchFamily="34" charset="0"/>
                <a:ea typeface="Arial Black" pitchFamily="2" charset="0"/>
                <a:cs typeface="Arial" panose="020B0604020202020204" pitchFamily="34" charset="0"/>
              </a:rPr>
              <a:t>	</a:t>
            </a:r>
            <a:endParaRPr lang="pt-BR" sz="1200" b="1" dirty="0">
              <a:latin typeface="Arial" panose="020B0604020202020204" pitchFamily="34" charset="0"/>
              <a:ea typeface="Arial Black" pitchFamily="2" charset="0"/>
              <a:cs typeface="Arial" panose="020B0604020202020204" pitchFamily="34" charset="0"/>
            </a:endParaRPr>
          </a:p>
          <a:p>
            <a:pPr algn="just">
              <a:defRPr lang="pt-br"/>
            </a:pPr>
            <a:r>
              <a:rPr lang="pt-BR" sz="1200" b="1" dirty="0">
                <a:latin typeface="Arial" panose="020B0604020202020204" pitchFamily="34" charset="0"/>
                <a:ea typeface="Arial Black" pitchFamily="2" charset="0"/>
                <a:cs typeface="Arial" panose="020B0604020202020204" pitchFamily="34" charset="0"/>
              </a:rPr>
              <a:t>	</a:t>
            </a:r>
            <a:endParaRPr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defRPr lang="pt-br"/>
            </a:pPr>
            <a:endParaRPr lang="pt-BR" sz="1200" dirty="0">
              <a:latin typeface="Arial" panose="020B0604020202020204" pitchFamily="34" charset="0"/>
              <a:ea typeface="Arial Black" pitchFamily="2" charset="0"/>
              <a:cs typeface="Arial" panose="020B0604020202020204" pitchFamily="34" charset="0"/>
            </a:endParaRPr>
          </a:p>
          <a:p>
            <a:pPr algn="just">
              <a:defRPr lang="pt-br"/>
            </a:pPr>
            <a:r>
              <a:rPr lang="pt-br" sz="1200" dirty="0">
                <a:latin typeface="Arial" panose="020B0604020202020204" pitchFamily="34" charset="0"/>
                <a:ea typeface="Arial Black" pitchFamily="2" charset="0"/>
                <a:cs typeface="Arial" panose="020B0604020202020204" pitchFamily="34" charset="0"/>
              </a:rPr>
              <a:t>Compostos minoritários:</a:t>
            </a:r>
          </a:p>
          <a:p>
            <a:pPr algn="just">
              <a:defRPr lang="pt-br"/>
            </a:pPr>
            <a:r>
              <a:rPr lang="pt-BR" sz="1200" dirty="0">
                <a:latin typeface="Arial" panose="020B0604020202020204" pitchFamily="34" charset="0"/>
                <a:ea typeface="Arial Black" pitchFamily="2" charset="0"/>
                <a:cs typeface="Arial" panose="020B0604020202020204" pitchFamily="34" charset="0"/>
              </a:rPr>
              <a:t>	</a:t>
            </a:r>
            <a:endParaRPr lang="pt-BR" sz="1200" b="1" dirty="0">
              <a:latin typeface="Arial" panose="020B0604020202020204" pitchFamily="34" charset="0"/>
              <a:ea typeface="Arial Black" pitchFamily="2" charset="0"/>
              <a:cs typeface="Arial" panose="020B0604020202020204" pitchFamily="34" charset="0"/>
            </a:endParaRPr>
          </a:p>
          <a:p>
            <a:pPr algn="just">
              <a:defRPr lang="pt-br"/>
            </a:pPr>
            <a:r>
              <a:rPr lang="pt-BR" sz="1200" b="1" dirty="0">
                <a:latin typeface="Arial" panose="020B0604020202020204" pitchFamily="34" charset="0"/>
                <a:ea typeface="Arial Black" pitchFamily="2" charset="0"/>
                <a:cs typeface="Arial" panose="020B0604020202020204" pitchFamily="34" charset="0"/>
              </a:rPr>
              <a:t>	</a:t>
            </a:r>
            <a:endParaRPr lang="pt-br" sz="1200" b="1" dirty="0">
              <a:latin typeface="Arial" panose="020B0604020202020204" pitchFamily="34" charset="0"/>
              <a:ea typeface="Arial Black" pitchFamily="2" charset="0"/>
              <a:cs typeface="Arial" panose="020B0604020202020204" pitchFamily="34" charset="0"/>
            </a:endParaRPr>
          </a:p>
        </p:txBody>
      </p:sp>
      <p:sp>
        <p:nvSpPr>
          <p:cNvPr id="29" name="Retângulo1"/>
          <p:cNvSpPr>
            <a:extLst>
              <a:ext uri="smNativeData">
                <pr:smNativeData xmlns="" xmlns:p14="http://schemas.microsoft.com/office/powerpoint/2010/main" xmlns:pr="smNativeData" val="SMDATA_13_csdHYBMAAAAlAAAAZAAAAA8BAAAAkAAAAEgAAACQAAAASAAAAAAAAAAAAAAAAAAAAAEAAABQAAAAAAAAAAAA4D8AAAAAAADgPwAAAAAAAOA/AAAAAAAA4D8AAAAAAADgPwAAAAAAAOA/AAAAAAAA4D8AAAAAAADgPwAAAAAAAOA/AAAAAAAA4D8CAAAAjAAAAAAAAAAAAAAAAAAAAP///wgAAAAAAAAAAAAAAAAAAAAAAAAAAAAAAAAAAAAAZAAAAAEAAABAAAAAAAAAAAAAAAAAAAAAAAAAAAAAAAAAAAAAAAAAAAAAAAAAAAAAAAAAAAAAAAAAAAAAAAAAAAAAAAAAAAAAAAAAAAAAAAAAAAAAAAAAAAAAAAAAAAAAFAAAADwAAAABAAAAAAAAAAAAAAlQ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A////AQAAAAAAAAAAAAAAAAAAAAAAAAAAAAAAAAAAAAAAAAAAAAAAAn9/fwDu7OEDzMzMAMDA/wB/f38AAAAAAAAAAAAAAAAAAAAAAAAAAAAhAAAAGAAAABQAAACIAwAANQIAANo1AAArKAAAEAAAACYAAAAIAAAA//////////8="/>
              </a:ext>
            </a:extLst>
          </p:cNvSpPr>
          <p:nvPr/>
        </p:nvSpPr>
        <p:spPr>
          <a:xfrm>
            <a:off x="150384" y="290453"/>
            <a:ext cx="6539065" cy="4586219"/>
          </a:xfrm>
          <a:prstGeom prst="rect">
            <a:avLst/>
          </a:prstGeom>
          <a:noFill/>
          <a:ln w="38100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30" name="CaixaTexto2"/>
          <p:cNvSpPr txBox="1">
            <a:extLst>
              <a:ext uri="smNativeData">
                <pr:smNativeData xmlns="" xmlns:p14="http://schemas.microsoft.com/office/powerpoint/2010/main" xmlns:pr="smNativeData" val="SMDATA_13_csdHYBMAAAAlAAAAEgAAAE8BAAAAkAAAAEgAAACQAAAASAAAAAAAAAAA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NwIAAD/fwAA/38AAAAAAAAJAAAABAAAAAAAAAAMAAAAEAAAAAAAAAAAAAAAAAAAAAAAAAAeAAAAaAAAAAAAAAAAAAAAAAAAAAAAAAAAAAAAECcAABAnAAAAAAAAAAAAAAAAAAAAAAAAAAAAAAAAAAAAAAAAAAAAABQAAAAAAAAAwMD/AAAAAABkAAAAMgAAAAAAAABkAAAAAAAAAH9/fwAKAAAAHwAAAFQAAABPgb0F////AQAAAAAAAAAAAAAAAAAAAAAAAAAAAAAAAAAAAAAAAAAAAAAAAn9/fwDu7OEDzMzMAMDA/wB/f38AAAAAAAAAAAAAAAAAAAAAAAAAAAAhAAAAGAAAABQAAABjFwAAdgIAAKovAACmBQAAECAAACYAAAAIAAAA//////////8="/>
              </a:ext>
            </a:extLst>
          </p:cNvSpPr>
          <p:nvPr/>
        </p:nvSpPr>
        <p:spPr>
          <a:xfrm>
            <a:off x="1444048" y="312675"/>
            <a:ext cx="5245402" cy="789831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numCol="1" spcCol="215900" anchor="t"/>
          <a:lstStyle/>
          <a:p>
            <a:pPr algn="ctr">
              <a:defRPr lang="pt-br" sz="2800">
                <a:latin typeface="Arial Black" pitchFamily="2" charset="0"/>
                <a:ea typeface="Arial Black" pitchFamily="2" charset="0"/>
                <a:cs typeface="Arial Black" pitchFamily="2" charset="0"/>
              </a:defRPr>
            </a:pPr>
            <a:r>
              <a:rPr sz="2400" dirty="0"/>
              <a:t>RESÍDUO QUÍMICO</a:t>
            </a:r>
          </a:p>
          <a:p>
            <a:pPr algn="ctr">
              <a:defRPr lang="pt-br" sz="2800">
                <a:latin typeface="Arial Black" pitchFamily="2" charset="0"/>
                <a:ea typeface="Arial Black" pitchFamily="2" charset="0"/>
                <a:cs typeface="Arial Black" pitchFamily="2" charset="0"/>
              </a:defRPr>
            </a:pPr>
            <a:r>
              <a:rPr lang="pt-BR" sz="1400" dirty="0"/>
              <a:t>SOLVENTES ORGÂNICOS PASSÍVEIS DE PURIFICAÇÃO</a:t>
            </a:r>
            <a:endParaRPr sz="1400" dirty="0"/>
          </a:p>
        </p:txBody>
      </p:sp>
      <p:pic>
        <p:nvPicPr>
          <p:cNvPr id="31" name="Imagem9" descr="logoufscartrans.png"/>
          <p:cNvPicPr>
            <a:picLocks noChangeAspect="1"/>
            <a:extLst>
              <a:ext uri="smNativeData">
                <pr:smNativeData xmlns="" xmlns:p14="http://schemas.microsoft.com/office/powerpoint/2010/main" xmlns:pr="smNativeData" val="SMDATA_15_csdHYBMAAAAlAAAAEQAAAC0AAAAAkAAAAEgAAACQAAAASAAAAAAAAAAA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AcAAAA4AAAAAAAAAAAAAAAAAAAA////AAAAAAAAAAAAAAAAAAAAAAAAAAAAAAAAAAAAAABkAAAAZAAAAAAAAAAjAAAABAAAAGQAAAAXAAAAFAAAAAAAAAAAAAAA/38AAP9/AAAAAAAACQAAAAQAAAAAAAAADAAAABAAAAAAAAAAAAAAAAAAAAAAAAAAHgAAAGgAAAAAAAAAAAAAAAAAAAAAAAAAAAAAABAnAAAQJwAAAAAAAAAAAAAAAAAAAAAAAAAAAAAAAAAAAAAAAAAAAAAUAAAAAAAAAMDA/wAAAAAAZAAAADIAAAAAAAAAZAAAAAAAAAB/f38ACgAAAB8AAABUAAAAT4G9Bf///wEAAAAAAAAAAAAAAAAAAAAAAAAAAAAAAAAAAAAAAAAAAAAAAAJ/f38A7uzhA8zMzADAwP8Af39/AAAAAAAAAAAAAAAAAP///wAAAAAAIQAAABgAAAAUAAAAdxIAAJ0CAAA6FgAAWwUAABAAAAAmAAAACAAAAP//////////"/>
              </a:ext>
            </a:extLst>
          </p:cNvPicPr>
          <p:nvPr/>
        </p:nvPicPr>
        <p:blipFill>
          <a:blip r:embed="rId3"/>
          <a:stretch>
            <a:fillRect/>
          </a:stretch>
        </p:blipFill>
        <p:spPr>
          <a:xfrm>
            <a:off x="1539463" y="349928"/>
            <a:ext cx="611505" cy="445770"/>
          </a:xfrm>
          <a:prstGeom prst="rect">
            <a:avLst/>
          </a:prstGeom>
          <a:noFill/>
          <a:ln>
            <a:noFill/>
          </a:ln>
          <a:effectLst/>
        </p:spPr>
      </p:pic>
      <p:sp>
        <p:nvSpPr>
          <p:cNvPr id="33" name="Linha3"/>
          <p:cNvSpPr>
            <a:extLst>
              <a:ext uri="smNativeData">
                <pr:smNativeData xmlns="" xmlns:p14="http://schemas.microsoft.com/office/powerpoint/2010/main" xmlns:pr="smNativeData" val="SMDATA_13_csdHYBMAAAAlAAAACgAAAA8BAAAAkAAAAEgAAACQAAAASAAAAAAAAAAA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BAAAAAAAAAAAAAAlQ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BPgb0F////AQAAAAAAAAAAAAAAAAAAAAAAAAAAAAAAAAAAAAAAAAAAAAAAAn9/fwDu7OEDzMzMAMDA/wB/f38AAAAAAAAAAAAAAAAAAAAAAAAAAAAhAAAAGAAAABQAAACoEQAAJwoAANo1AAAwCgAAEAAAACYAAAAIAAAA//////////8="/>
              </a:ext>
            </a:extLst>
          </p:cNvSpPr>
          <p:nvPr/>
        </p:nvSpPr>
        <p:spPr>
          <a:xfrm flipV="1">
            <a:off x="1444047" y="1173187"/>
            <a:ext cx="5245403" cy="1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35" name="Linha5"/>
          <p:cNvSpPr>
            <a:extLst>
              <a:ext uri="smNativeData">
                <pr:smNativeData xmlns="" xmlns:p14="http://schemas.microsoft.com/office/powerpoint/2010/main" xmlns:pr="smNativeData" val="SMDATA_13_csdHYBMAAAAlAAAACgAAAA8BAAAAkAAAAEgAAACQAAAASAAAAAAAAAAA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BAAAAAAAAAAAAAAlQ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BPgb0F////AQAAAAAAAAAAAAAAAAAAAAAAAAAAAAAAAAAAAAAAAAAAAAAAAn9/fwDu7OEDzMzMAMDA/wB/f38AAAAAAAAAAAAAAAAAAAAAAAAAAAAhAAAAGAAAABQAAACIAwAAUCMAANo1AABiIwAAEAAAACYAAAAIAAAA//////////8="/>
              </a:ext>
            </a:extLst>
          </p:cNvSpPr>
          <p:nvPr/>
        </p:nvSpPr>
        <p:spPr>
          <a:xfrm>
            <a:off x="1417208" y="4109974"/>
            <a:ext cx="5255261" cy="10587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36" name="Linha1"/>
          <p:cNvSpPr>
            <a:extLst>
              <a:ext uri="smNativeData">
                <pr:smNativeData xmlns="" xmlns:p14="http://schemas.microsoft.com/office/powerpoint/2010/main" xmlns:pr="smNativeData" val="SMDATA_13_csdHYBMAAAAlAAAACgAAAA8BAAAAkAAAAEgAAACQAAAASAAAAAAAAAAA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BAAAAAAAAAAAAAAlQ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KAFAAAMAAAAEAAAAAAAAAAAAAAAAAAAAAAAAAAeAAAAaAAAAAAAAAAAAAAAAAAAAAAAAAAAAAAAECcAABAnAAAAAAAAAAAAAAAAAAAAAAAAAAAAAAAAAAAAAAAAAAAAABQAAAAAAAAAwMD/AAAAAABkAAAAMgAAAAAAAABkAAAAAAAAAH9/fwAKAAAAHwAAAFQAAABPgb0F////AQAAAAAAAAAAAAAAAAAAAAAAAAAAAAAAAAAAAAAAAAAAAAAAAn9/fwDu7OEDzMzMAMDA/wB/f38AAAAAAAAAAAAAAAAAAAAAAAAAAAAhAAAAGAAAABQAAACoEQAANQIAAKoRAAC4GAAAEAAAACYAAAAIAAAA//////////8="/>
              </a:ext>
            </a:extLst>
          </p:cNvSpPr>
          <p:nvPr/>
        </p:nvSpPr>
        <p:spPr>
          <a:xfrm>
            <a:off x="1450312" y="290454"/>
            <a:ext cx="8257" cy="4586218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37" name="CaixaTexto7"/>
          <p:cNvSpPr txBox="1">
            <a:extLst>
              <a:ext uri="smNativeData">
                <pr:smNativeData xmlns="" xmlns:p14="http://schemas.microsoft.com/office/powerpoint/2010/main" xmlns:pr="smNativeData" val="SMDATA_13_csdHYBMAAAAlAAAAEgAAAE8BAAAAkAAAAEgAAACQAAAASAAAAAAAAAAA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NwIAAD/fwAA/38AAAAAAAAJAAAABAAAAFMRAAAMAAAAEAAAAAAAAAAAAAAAAAAAAAAAAAAeAAAAaAAAAAAAAAAAAAAAAAAAAAAAAAAAAAAAECcAABAnAAAAAAAAAAAAAAAAAAAAAAAAAAAAAAAAAAAAAAAAAAAAABQAAAAAAAAAwMD/AAAAAABkAAAAMgAAAAAAAABkAAAAAAAAAH9/fwAKAAAAHwAAAFQAAABPgb0F////AQAAAAAAAAAAAAAAAAAAAAAAAAAAAAAAAAAAAAAAAAAAAAAAAn9/fwDu7OEDzMzMAMDA/wB/f38AAAAAAAAAAAAAAAAAAAAAAAAAAAAhAAAAGAAAABQAAABwAwAATwIAAJ8GAACPBAAAACAAACYAAAAIAAAA//////////8="/>
              </a:ext>
            </a:extLst>
          </p:cNvSpPr>
          <p:nvPr/>
        </p:nvSpPr>
        <p:spPr>
          <a:xfrm>
            <a:off x="135147" y="306960"/>
            <a:ext cx="517525" cy="36576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numCol="1" spcCol="215900" anchor="t"/>
          <a:lstStyle/>
          <a:p>
            <a:pPr>
              <a:defRPr lang="pt-br"/>
            </a:pPr>
            <a:r>
              <a:rPr dirty="0"/>
              <a:t>(1)</a:t>
            </a:r>
          </a:p>
        </p:txBody>
      </p:sp>
      <p:sp>
        <p:nvSpPr>
          <p:cNvPr id="43" name="Linha3"/>
          <p:cNvSpPr>
            <a:extLst>
              <a:ext uri="smNativeData">
                <pr:smNativeData xmlns="" xmlns:p14="http://schemas.microsoft.com/office/powerpoint/2010/main" xmlns:pr="smNativeData" val="SMDATA_13_csdHYBMAAAAlAAAACgAAAA8BAAAAkAAAAEgAAACQAAAASAAAAAAAAAAA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BAAAAAAAAAAAAAAlQ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BPgb0F////AQAAAAAAAAAAAAAAAAAAAAAAAAAAAAAAAAAAAAAAAAAAAAAAAn9/fwDu7OEDzMzMAMDA/wB/f38AAAAAAAAAAAAAAAAAAAAAAAAAAAAhAAAAGAAAABQAAACoEQAAJwoAANo1AAAwCgAAEAAAACYAAAAIAAAA//////////8="/>
              </a:ext>
            </a:extLst>
          </p:cNvSpPr>
          <p:nvPr/>
        </p:nvSpPr>
        <p:spPr>
          <a:xfrm flipV="1">
            <a:off x="150384" y="1540678"/>
            <a:ext cx="6522086" cy="317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44" name="Linha5"/>
          <p:cNvSpPr>
            <a:extLst>
              <a:ext uri="smNativeData">
                <pr:smNativeData xmlns="" xmlns:p14="http://schemas.microsoft.com/office/powerpoint/2010/main" xmlns:pr="smNativeData" val="SMDATA_13_csdHYBMAAAAlAAAACgAAAA8BAAAAkAAAAEgAAACQAAAASAAAAAAAAAAA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BAAAAAAAAAAAAAAlQ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BPgb0F////AQAAAAAAAAAAAAAAAAAAAAAAAAAAAAAAAAAAAAAAAAAAAAAAAn9/fwDu7OEDzMzMAMDA/wB/f38AAAAAAAAAAAAAAAAAAAAAAAAAAAAhAAAAGAAAABQAAACIAwAAUCMAANo1AABiIwAAEAAAACYAAAAIAAAA//////////8="/>
              </a:ext>
            </a:extLst>
          </p:cNvSpPr>
          <p:nvPr/>
        </p:nvSpPr>
        <p:spPr>
          <a:xfrm flipV="1">
            <a:off x="1434189" y="2987299"/>
            <a:ext cx="5238280" cy="27514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50" name="Retângulo 49"/>
          <p:cNvSpPr/>
          <p:nvPr/>
        </p:nvSpPr>
        <p:spPr>
          <a:xfrm>
            <a:off x="135147" y="1610545"/>
            <a:ext cx="1299041" cy="30162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(  ) ROTA-EVAPORAÇÃO</a:t>
            </a:r>
          </a:p>
          <a:p>
            <a:endParaRPr lang="pt-BR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(  ) LAVAGEM DE MATERIAL</a:t>
            </a:r>
          </a:p>
          <a:p>
            <a:endParaRPr lang="pt-BR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(  ) EXTRAÇÃO</a:t>
            </a:r>
          </a:p>
          <a:p>
            <a:endParaRPr lang="pt-BR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(  ) CROMATOGRA-FIA</a:t>
            </a:r>
          </a:p>
          <a:p>
            <a:endParaRPr lang="pt-BR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(  ) UM COMPONENTE</a:t>
            </a:r>
          </a:p>
          <a:p>
            <a:endParaRPr lang="pt-BR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(  ) COM ÁGUA</a:t>
            </a:r>
          </a:p>
          <a:p>
            <a:endParaRPr lang="pt-BR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(  ) USO EM SOLUÇÕES</a:t>
            </a:r>
          </a:p>
        </p:txBody>
      </p:sp>
      <p:pic>
        <p:nvPicPr>
          <p:cNvPr id="34" name="Imagem10" descr="SUGESTÃO PARA O BOLSO.png"/>
          <p:cNvPicPr>
            <a:picLocks noChangeAspect="1"/>
            <a:extLst>
              <a:ext uri="smNativeData">
                <pr:smNativeData xmlns="" xmlns:p14="http://schemas.microsoft.com/office/powerpoint/2010/main" xmlns:pr="smNativeData" val="SMDATA_15_csdHYBMAAAAlAAAAEQAAAC0AAAAAkAAAAEgAAACQAAAASAAAAAAAAAAA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AcAAAA4AAAAAAAAAAAAAAAAAAAA////AAAAAAAAAAAA/QoAAHECAACtEgAAJx8AAAAAAABkAAAAZAAAAAAAAAAjAAAABAAAAGQAAAAXAAAAFAAAAAAAAAAAAAAA/38AAP9/AAAAAAAACQAAAAQAAAAAAAAADAAAABAAAAAAAAAAAAAAAAAAAAAAAAAAHgAAAGgAAAAAAAAAAAAAAAAAAAAAAAAAAAAAABAnAAAQJwAAAAAAAAAAAAAAAAAAAAAAAAAAAAAAAAAAAAAAAAAAAAAUAAAAAAAAAMDA/wAAAAAAZAAAADIAAAAAAAAAZAAAAAAAAAB/f38ACgAAAB8AAABUAAAAT4G9Bf///wEAAAAAAAAAAAAAAAAAAAAAAAAAAAAAAAAAAAAAAAAAAAAAAAJ/f38A7uzhA8zMzADAwP8Af39/AAAAAAAAAAAAAAAAAP///wAAAAAAIQAAABgAAAAUAAAASi8AANgCAABcNQAADQUAABAAAAAmAAAACAAAAP//////////"/>
              </a:ext>
            </a:extLst>
          </p:cNvPicPr>
          <p:nvPr/>
        </p:nvPicPr>
        <p:blipFill>
          <a:blip r:embed="rId2"/>
          <a:srcRect l="28130" t="6250" r="47810" b="79750"/>
          <a:stretch>
            <a:fillRect/>
          </a:stretch>
        </p:blipFill>
        <p:spPr>
          <a:xfrm>
            <a:off x="5647580" y="5179394"/>
            <a:ext cx="986790" cy="358775"/>
          </a:xfrm>
          <a:prstGeom prst="rect">
            <a:avLst/>
          </a:prstGeom>
          <a:noFill/>
          <a:ln>
            <a:noFill/>
          </a:ln>
          <a:effectLst/>
        </p:spPr>
      </p:pic>
      <p:sp>
        <p:nvSpPr>
          <p:cNvPr id="38" name="CaixaDeTexto 37"/>
          <p:cNvSpPr txBox="1"/>
          <p:nvPr/>
        </p:nvSpPr>
        <p:spPr>
          <a:xfrm>
            <a:off x="1475075" y="5921903"/>
            <a:ext cx="516881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000" b="1" dirty="0"/>
              <a:t>(2)</a:t>
            </a:r>
          </a:p>
        </p:txBody>
      </p:sp>
      <p:sp>
        <p:nvSpPr>
          <p:cNvPr id="39" name="CaixaTexto6"/>
          <p:cNvSpPr txBox="1">
            <a:extLst>
              <a:ext uri="smNativeData">
                <pr:smNativeData xmlns="" xmlns:p14="http://schemas.microsoft.com/office/powerpoint/2010/main" xmlns:pr="smNativeData" val="SMDATA_13_csdHYBMAAAAlAAAAEgAAAE8BAAAAkAAAAEgAAACQAAAASAAAAAAAAAAA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NQIAAD/fwAA/38AAAAAAAAJAAAABAAAAAAAAAAMAAAAEAAAAAAAAAAAAAAAAAAAAAAAAAAeAAAAaAAAAAAAAAAAAAAAAAAAAAAAAAAAAAAAECcAABAnAAAAAAAAAAAAAAAAAAAAAAAAAAAAAAAAAAAAAAAAAAAAABQAAAAAAAAAwMD/AAAAAABkAAAAMgAAAAAAAABkAAAAAAAAAH9/fwAKAAAAHwAAAFQAAABPgb0F////AQAAAAAAAAAAAAAAAAAAAAAAAAAAAAAAAAAAAAAAAAAAAAAAAn9/fwDu7OEDzMzMAMDA/wB/f38AAAAAAAAAAAAAAAAAAAAAAAAAAAAhAAAAGAAAABQAAACIAwAAMBkAANo1AABAJAAAACAAACYAAAAIAAAA//////////8="/>
              </a:ext>
            </a:extLst>
          </p:cNvSpPr>
          <p:nvPr/>
        </p:nvSpPr>
        <p:spPr>
          <a:xfrm>
            <a:off x="159909" y="7786651"/>
            <a:ext cx="6522086" cy="1122674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numCol="1" spcCol="215900" anchor="t"/>
          <a:lstStyle/>
          <a:p>
            <a:pPr>
              <a:defRPr lang="pt-br" sz="1400">
                <a:latin typeface="Arial Black" pitchFamily="2" charset="0"/>
                <a:ea typeface="Arial Black" pitchFamily="2" charset="0"/>
                <a:cs typeface="Arial Black" pitchFamily="2" charset="0"/>
              </a:defRPr>
            </a:pPr>
            <a:r>
              <a:rPr sz="1200" dirty="0">
                <a:latin typeface="Arial" panose="020B0604020202020204" pitchFamily="34" charset="0"/>
                <a:cs typeface="Arial" panose="020B0604020202020204" pitchFamily="34" charset="0"/>
              </a:rPr>
              <a:t>Frases de Perigo e observações sobre o resíduo:</a:t>
            </a:r>
          </a:p>
          <a:p>
            <a:pPr>
              <a:defRPr lang="pt-br" sz="1400">
                <a:latin typeface="Arial Black" pitchFamily="2" charset="0"/>
                <a:ea typeface="Arial Black" pitchFamily="2" charset="0"/>
                <a:cs typeface="Arial Black" pitchFamily="2" charset="0"/>
              </a:defRPr>
            </a:pPr>
            <a:endParaRPr lang="pt-BR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 lang="pt-br" sz="1400">
                <a:latin typeface="Arial Black" pitchFamily="2" charset="0"/>
                <a:ea typeface="Arial Black" pitchFamily="2" charset="0"/>
                <a:cs typeface="Arial Black" pitchFamily="2" charset="0"/>
              </a:defRPr>
            </a:pPr>
            <a:endParaRPr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1" name="CaixaTexto1"/>
          <p:cNvSpPr txBox="1">
            <a:extLst>
              <a:ext uri="smNativeData">
                <pr:smNativeData xmlns="" xmlns:p14="http://schemas.microsoft.com/office/powerpoint/2010/main" xmlns:pr="smNativeData" val="SMDATA_13_csdHYBMAAAAlAAAAEgAAAA8BAAAAkAAAAEgAAACQAAAASAAAAAAAAAAA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NwIAAD/fwAA/38AAAAAAAAJAAAABAAAAAAAAAAMAAAAEAAAAAAAAAAAAAAAAAAAAAAAAAAeAAAAaAAAAAAAAAAAAAAAAAAAAAAAAAAAAAAAECcAABAnAAAAAAAAAAAAAAAAAAAAAAAAAAAAAAAAAAAAAAAAAAAAABQAAAAAAAAAwMD/AAAAAABkAAAAMgAAAAAAAABkAAAAAAAAAH9/fwAKAAAAHwAAAFQAAABPgb0F////AQAAAAAAAAAAAAAAAAAAAAAAAAAAAAAAAAAAAAAAAAAAAAAAAn9/fwDu7OEDzMzMAMDA/wB/f38AAAAAAAAAAAAAAAAAAAAAAAAAAAAhAAAAGAAAABQAAADnEQAAIA4AAKg1AAArFwAAAAAAACYAAAAIAAAA//////////8="/>
              </a:ext>
            </a:extLst>
          </p:cNvSpPr>
          <p:nvPr/>
        </p:nvSpPr>
        <p:spPr>
          <a:xfrm>
            <a:off x="201186" y="6617614"/>
            <a:ext cx="6442708" cy="115951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numCol="1" spcCol="215900" anchor="t"/>
          <a:lstStyle/>
          <a:p>
            <a:pPr algn="just">
              <a:defRPr lang="pt-br"/>
            </a:pPr>
            <a:r>
              <a:rPr lang="pt-br" sz="1200" dirty="0">
                <a:latin typeface="Arial" panose="020B0604020202020204" pitchFamily="34" charset="0"/>
                <a:ea typeface="Arial Black" pitchFamily="2" charset="0"/>
                <a:cs typeface="Arial" panose="020B0604020202020204" pitchFamily="34" charset="0"/>
              </a:rPr>
              <a:t>Compostos majoritários:</a:t>
            </a:r>
            <a:endParaRPr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defRPr lang="pt-br"/>
            </a:pPr>
            <a:endParaRPr lang="pt-BR" sz="1200" dirty="0">
              <a:latin typeface="Arial" panose="020B0604020202020204" pitchFamily="34" charset="0"/>
              <a:ea typeface="Arial Black" pitchFamily="2" charset="0"/>
              <a:cs typeface="Arial" panose="020B0604020202020204" pitchFamily="34" charset="0"/>
            </a:endParaRPr>
          </a:p>
          <a:p>
            <a:pPr algn="just">
              <a:defRPr lang="pt-br"/>
            </a:pPr>
            <a:endParaRPr lang="pt-br" sz="1200" dirty="0">
              <a:latin typeface="Arial" panose="020B0604020202020204" pitchFamily="34" charset="0"/>
              <a:ea typeface="Arial Black" pitchFamily="2" charset="0"/>
              <a:cs typeface="Arial" panose="020B0604020202020204" pitchFamily="34" charset="0"/>
            </a:endParaRPr>
          </a:p>
          <a:p>
            <a:pPr algn="just">
              <a:defRPr lang="pt-br"/>
            </a:pPr>
            <a:r>
              <a:rPr lang="pt-br" sz="1200" dirty="0">
                <a:latin typeface="Arial" panose="020B0604020202020204" pitchFamily="34" charset="0"/>
                <a:ea typeface="Arial Black" pitchFamily="2" charset="0"/>
                <a:cs typeface="Arial" panose="020B0604020202020204" pitchFamily="34" charset="0"/>
              </a:rPr>
              <a:t>Compostos minoritários:</a:t>
            </a:r>
          </a:p>
          <a:p>
            <a:pPr algn="just">
              <a:defRPr lang="pt-br"/>
            </a:pPr>
            <a:endParaRPr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5" name="Retângulo1"/>
          <p:cNvSpPr>
            <a:extLst>
              <a:ext uri="smNativeData">
                <pr:smNativeData xmlns="" xmlns:p14="http://schemas.microsoft.com/office/powerpoint/2010/main" xmlns:pr="smNativeData" val="SMDATA_13_csdHYBMAAAAlAAAAZAAAAA8BAAAAkAAAAEgAAACQAAAASAAAAAAAAAAAAAAAAAAAAAEAAABQAAAAAAAAAAAA4D8AAAAAAADgPwAAAAAAAOA/AAAAAAAA4D8AAAAAAADgPwAAAAAAAOA/AAAAAAAA4D8AAAAAAADgPwAAAAAAAOA/AAAAAAAA4D8CAAAAjAAAAAAAAAAAAAAAAAAAAP///wgAAAAAAAAAAAAAAAAAAAAAAAAAAAAAAAAAAAAAZAAAAAEAAABAAAAAAAAAAAAAAAAAAAAAAAAAAAAAAAAAAAAAAAAAAAAAAAAAAAAAAAAAAAAAAAAAAAAAAAAAAAAAAAAAAAAAAAAAAAAAAAAAAAAAAAAAAAAAAAAAAAAAFAAAADwAAAABAAAAAAAAAAAAAAlQ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A////AQAAAAAAAAAAAAAAAAAAAAAAAAAAAAAAAAAAAAAAAAAAAAAAAn9/fwDu7OEDzMzMAMDA/wB/f38AAAAAAAAAAAAAAAAAAAAAAAAAAAAhAAAAGAAAABQAAACIAwAANQIAANo1AAArKAAAEAAAACYAAAAIAAAA//////////8="/>
              </a:ext>
            </a:extLst>
          </p:cNvSpPr>
          <p:nvPr/>
        </p:nvSpPr>
        <p:spPr>
          <a:xfrm>
            <a:off x="159909" y="5089803"/>
            <a:ext cx="6539065" cy="4586219"/>
          </a:xfrm>
          <a:prstGeom prst="rect">
            <a:avLst/>
          </a:prstGeom>
          <a:noFill/>
          <a:ln w="38100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46" name="CaixaTexto2"/>
          <p:cNvSpPr txBox="1">
            <a:extLst>
              <a:ext uri="smNativeData">
                <pr:smNativeData xmlns="" xmlns:p14="http://schemas.microsoft.com/office/powerpoint/2010/main" xmlns:pr="smNativeData" val="SMDATA_13_csdHYBMAAAAlAAAAEgAAAE8BAAAAkAAAAEgAAACQAAAASAAAAAAAAAAA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NwIAAD/fwAA/38AAAAAAAAJAAAABAAAAAAAAAAMAAAAEAAAAAAAAAAAAAAAAAAAAAAAAAAeAAAAaAAAAAAAAAAAAAAAAAAAAAAAAAAAAAAAECcAABAnAAAAAAAAAAAAAAAAAAAAAAAAAAAAAAAAAAAAAAAAAAAAABQAAAAAAAAAwMD/AAAAAABkAAAAMgAAAAAAAABkAAAAAAAAAH9/fwAKAAAAHwAAAFQAAABPgb0F////AQAAAAAAAAAAAAAAAAAAAAAAAAAAAAAAAAAAAAAAAAAAAAAAAn9/fwDu7OEDzMzMAMDA/wB/f38AAAAAAAAAAAAAAAAAAAAAAAAAAAAhAAAAGAAAABQAAABjFwAAdgIAAKovAACmBQAAECAAACYAAAAIAAAA//////////8="/>
              </a:ext>
            </a:extLst>
          </p:cNvSpPr>
          <p:nvPr/>
        </p:nvSpPr>
        <p:spPr>
          <a:xfrm>
            <a:off x="1450313" y="5112025"/>
            <a:ext cx="5300100" cy="789831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numCol="1" spcCol="215900" anchor="t"/>
          <a:lstStyle/>
          <a:p>
            <a:pPr algn="ctr">
              <a:defRPr lang="pt-br" sz="2800">
                <a:latin typeface="Arial Black" pitchFamily="2" charset="0"/>
                <a:ea typeface="Arial Black" pitchFamily="2" charset="0"/>
                <a:cs typeface="Arial Black" pitchFamily="2" charset="0"/>
              </a:defRPr>
            </a:pPr>
            <a:r>
              <a:rPr sz="2400" dirty="0"/>
              <a:t>RESÍDUO QUÍMICO</a:t>
            </a:r>
          </a:p>
          <a:p>
            <a:pPr algn="ctr">
              <a:defRPr lang="pt-br" sz="2800">
                <a:latin typeface="Arial Black" pitchFamily="2" charset="0"/>
                <a:ea typeface="Arial Black" pitchFamily="2" charset="0"/>
                <a:cs typeface="Arial Black" pitchFamily="2" charset="0"/>
              </a:defRPr>
            </a:pPr>
            <a:endParaRPr lang="pt-BR" sz="500" dirty="0"/>
          </a:p>
          <a:p>
            <a:pPr algn="ctr">
              <a:defRPr lang="pt-br" sz="2800">
                <a:latin typeface="Arial Black" pitchFamily="2" charset="0"/>
                <a:ea typeface="Arial Black" pitchFamily="2" charset="0"/>
                <a:cs typeface="Arial Black" pitchFamily="2" charset="0"/>
              </a:defRPr>
            </a:pPr>
            <a:r>
              <a:rPr lang="pt-BR" sz="1600" dirty="0"/>
              <a:t>SOLVENTES ORGÂNICOS NÃO HALOGENADO</a:t>
            </a:r>
            <a:endParaRPr sz="1600" baseline="30000" dirty="0"/>
          </a:p>
        </p:txBody>
      </p:sp>
      <p:pic>
        <p:nvPicPr>
          <p:cNvPr id="47" name="Imagem9" descr="logoufscartrans.png"/>
          <p:cNvPicPr>
            <a:picLocks noChangeAspect="1"/>
            <a:extLst>
              <a:ext uri="smNativeData">
                <pr:smNativeData xmlns="" xmlns:p14="http://schemas.microsoft.com/office/powerpoint/2010/main" xmlns:pr="smNativeData" val="SMDATA_15_csdHYBMAAAAlAAAAEQAAAC0AAAAAkAAAAEgAAACQAAAASAAAAAAAAAAA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AcAAAA4AAAAAAAAAAAAAAAAAAAA////AAAAAAAAAAAAAAAAAAAAAAAAAAAAAAAAAAAAAABkAAAAZAAAAAAAAAAjAAAABAAAAGQAAAAXAAAAFAAAAAAAAAAAAAAA/38AAP9/AAAAAAAACQAAAAQAAAAAAAAADAAAABAAAAAAAAAAAAAAAAAAAAAAAAAAHgAAAGgAAAAAAAAAAAAAAAAAAAAAAAAAAAAAABAnAAAQJwAAAAAAAAAAAAAAAAAAAAAAAAAAAAAAAAAAAAAAAAAAAAAUAAAAAAAAAMDA/wAAAAAAZAAAADIAAAAAAAAAZAAAAAAAAAB/f38ACgAAAB8AAABUAAAAT4G9Bf///wEAAAAAAAAAAAAAAAAAAAAAAAAAAAAAAAAAAAAAAAAAAAAAAAJ/f38A7uzhA8zMzADAwP8Af39/AAAAAAAAAAAAAAAAAP///wAAAAAAIQAAABgAAAAUAAAAdxIAAJ0CAAA6FgAAWwUAABAAAAAmAAAACAAAAP//////////"/>
              </a:ext>
            </a:extLst>
          </p:cNvPicPr>
          <p:nvPr/>
        </p:nvPicPr>
        <p:blipFill>
          <a:blip r:embed="rId3"/>
          <a:stretch>
            <a:fillRect/>
          </a:stretch>
        </p:blipFill>
        <p:spPr>
          <a:xfrm>
            <a:off x="1503031" y="5127526"/>
            <a:ext cx="611505" cy="445770"/>
          </a:xfrm>
          <a:prstGeom prst="rect">
            <a:avLst/>
          </a:prstGeom>
          <a:noFill/>
          <a:ln>
            <a:noFill/>
          </a:ln>
          <a:effectLst/>
        </p:spPr>
      </p:pic>
      <p:sp>
        <p:nvSpPr>
          <p:cNvPr id="48" name="Linha3"/>
          <p:cNvSpPr>
            <a:extLst>
              <a:ext uri="smNativeData">
                <pr:smNativeData xmlns="" xmlns:p14="http://schemas.microsoft.com/office/powerpoint/2010/main" xmlns:pr="smNativeData" val="SMDATA_13_csdHYBMAAAAlAAAACgAAAA8BAAAAkAAAAEgAAACQAAAASAAAAAAAAAAA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BAAAAAAAAAAAAAAlQ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BPgb0F////AQAAAAAAAAAAAAAAAAAAAAAAAAAAAAAAAAAAAAAAAAAAAAAAAn9/fwDu7OEDzMzMAMDA/wB/f38AAAAAAAAAAAAAAAAAAAAAAAAAAAAhAAAAGAAAABQAAACoEQAAJwoAANo1AAAwCgAAEAAAACYAAAAIAAAA//////////8="/>
              </a:ext>
            </a:extLst>
          </p:cNvSpPr>
          <p:nvPr/>
        </p:nvSpPr>
        <p:spPr>
          <a:xfrm>
            <a:off x="1458570" y="5910619"/>
            <a:ext cx="5240405" cy="1759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49" name="Linha4"/>
          <p:cNvSpPr>
            <a:extLst>
              <a:ext uri="smNativeData">
                <pr:smNativeData xmlns="" xmlns:p14="http://schemas.microsoft.com/office/powerpoint/2010/main" xmlns:pr="smNativeData" val="SMDATA_13_csdHYBMAAAAlAAAACgAAAA8BAAAAkAAAAEgAAACQAAAASAAAAAAAAAAA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BAAAAAAAAAAAAAAlQ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KAFAAAMAAAAEAAAAAAAAAAAAAAAAAAAAAAAAAAeAAAAaAAAAAAAAAAAAAAAAAAAAAAAAAAAAAAAECcAABAnAAAAAAAAAAAAAAAAAAAAAAAAAAAAAAAAAAAAAAAAAAAAABQAAAAAAAAAwMD/AAAAAABkAAAAMgAAAAAAAABkAAAAAAAAAH9/fwAKAAAAHwAAAFQAAABPgb0F////AQAAAAAAAAAAAAAAAAAAAAAAAAAAAAAAAAAAAAAAAAAAAAAAAn9/fwDu7OEDzMzMAMDA/wB/f38AAAAAAAAAAAAAAAAAAAAAAAAAAAAhAAAAGAAAABQAAACIAwAAchgAANo1AAC4GAAAEAAAACYAAAAIAAAA//////////8="/>
              </a:ext>
            </a:extLst>
          </p:cNvSpPr>
          <p:nvPr/>
        </p:nvSpPr>
        <p:spPr>
          <a:xfrm flipV="1">
            <a:off x="159909" y="6638304"/>
            <a:ext cx="6522086" cy="5976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51" name="Linha5"/>
          <p:cNvSpPr>
            <a:extLst>
              <a:ext uri="smNativeData">
                <pr:smNativeData xmlns="" xmlns:p14="http://schemas.microsoft.com/office/powerpoint/2010/main" xmlns:pr="smNativeData" val="SMDATA_13_csdHYBMAAAAlAAAACgAAAA8BAAAAkAAAAEgAAACQAAAASAAAAAAAAAAA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BAAAAAAAAAAAAAAlQ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BPgb0F////AQAAAAAAAAAAAAAAAAAAAAAAAAAAAAAAAAAAAAAAAAAAAAAAAn9/fwDu7OEDzMzMAMDA/wB/f38AAAAAAAAAAAAAAAAAAAAAAAAAAAAhAAAAGAAAABQAAACIAwAAUCMAANo1AABiIwAAEAAAACYAAAAIAAAA//////////8="/>
              </a:ext>
            </a:extLst>
          </p:cNvSpPr>
          <p:nvPr/>
        </p:nvSpPr>
        <p:spPr>
          <a:xfrm flipV="1">
            <a:off x="159909" y="8901858"/>
            <a:ext cx="6522086" cy="7467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52" name="Linha1"/>
          <p:cNvSpPr>
            <a:extLst>
              <a:ext uri="smNativeData">
                <pr:smNativeData xmlns="" xmlns:p14="http://schemas.microsoft.com/office/powerpoint/2010/main" xmlns:pr="smNativeData" val="SMDATA_13_csdHYBMAAAAlAAAACgAAAA8BAAAAkAAAAEgAAACQAAAASAAAAAAAAAAA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BAAAAAAAAAAAAAAlQ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KAFAAAMAAAAEAAAAAAAAAAAAAAAAAAAAAAAAAAeAAAAaAAAAAAAAAAAAAAAAAAAAAAAAAAAAAAAECcAABAnAAAAAAAAAAAAAAAAAAAAAAAAAAAAAAAAAAAAAAAAAAAAABQAAAAAAAAAwMD/AAAAAABkAAAAMgAAAAAAAABkAAAAAAAAAH9/fwAKAAAAHwAAAFQAAABPgb0F////AQAAAAAAAAAAAAAAAAAAAAAAAAAAAAAAAAAAAAAAAAAAAAAAAn9/fwDu7OEDzMzMAMDA/wB/f38AAAAAAAAAAAAAAAAAAAAAAAAAAAAhAAAAGAAAABQAAACoEQAANQIAAKoRAAC4GAAAEAAAACYAAAAIAAAA//////////8="/>
              </a:ext>
            </a:extLst>
          </p:cNvSpPr>
          <p:nvPr/>
        </p:nvSpPr>
        <p:spPr>
          <a:xfrm flipH="1">
            <a:off x="1458570" y="5089804"/>
            <a:ext cx="1268" cy="1229265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53" name="CaixaTexto7"/>
          <p:cNvSpPr txBox="1">
            <a:extLst>
              <a:ext uri="smNativeData">
                <pr:smNativeData xmlns="" xmlns:p14="http://schemas.microsoft.com/office/powerpoint/2010/main" xmlns:pr="smNativeData" val="SMDATA_13_csdHYBMAAAAlAAAAEgAAAE8BAAAAkAAAAEgAAACQAAAASAAAAAAAAAAA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NwIAAD/fwAA/38AAAAAAAAJAAAABAAAAFMRAAAMAAAAEAAAAAAAAAAAAAAAAAAAAAAAAAAeAAAAaAAAAAAAAAAAAAAAAAAAAAAAAAAAAAAAECcAABAnAAAAAAAAAAAAAAAAAAAAAAAAAAAAAAAAAAAAAAAAAAAAABQAAAAAAAAAwMD/AAAAAABkAAAAMgAAAAAAAABkAAAAAAAAAH9/fwAKAAAAHwAAAFQAAABPgb0F////AQAAAAAAAAAAAAAAAAAAAAAAAAAAAAAAAAAAAAAAAAAAAAAAAn9/fwDu7OEDzMzMAMDA/wB/f38AAAAAAAAAAAAAAAAAAAAAAAAAAAAhAAAAGAAAABQAAABwAwAATwIAAJ8GAACPBAAAACAAACYAAAAIAAAA//////////8="/>
              </a:ext>
            </a:extLst>
          </p:cNvSpPr>
          <p:nvPr/>
        </p:nvSpPr>
        <p:spPr>
          <a:xfrm>
            <a:off x="144672" y="5106310"/>
            <a:ext cx="517525" cy="36576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numCol="1" spcCol="215900" anchor="t"/>
          <a:lstStyle/>
          <a:p>
            <a:pPr>
              <a:defRPr lang="pt-br"/>
            </a:pPr>
            <a:r>
              <a:rPr dirty="0"/>
              <a:t>(1)</a:t>
            </a:r>
          </a:p>
        </p:txBody>
      </p:sp>
      <p:graphicFrame>
        <p:nvGraphicFramePr>
          <p:cNvPr id="54" name="Tabela 5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96205975"/>
              </p:ext>
            </p:extLst>
          </p:nvPr>
        </p:nvGraphicFramePr>
        <p:xfrm>
          <a:off x="163720" y="8930434"/>
          <a:ext cx="6518275" cy="74558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621222">
                  <a:extLst>
                    <a:ext uri="{9D8B030D-6E8A-4147-A177-3AD203B41FA5}">
                      <a16:colId xmlns:a16="http://schemas.microsoft.com/office/drawing/2014/main" val="3569719545"/>
                    </a:ext>
                  </a:extLst>
                </a:gridCol>
                <a:gridCol w="1897053">
                  <a:extLst>
                    <a:ext uri="{9D8B030D-6E8A-4147-A177-3AD203B41FA5}">
                      <a16:colId xmlns:a16="http://schemas.microsoft.com/office/drawing/2014/main" val="3398560570"/>
                    </a:ext>
                  </a:extLst>
                </a:gridCol>
              </a:tblGrid>
              <a:tr h="372794">
                <a:tc>
                  <a:txBody>
                    <a:bodyPr/>
                    <a:lstStyle/>
                    <a:p>
                      <a:r>
                        <a:rPr lang="pt-BR" sz="1200" b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Depto</a:t>
                      </a:r>
                      <a:r>
                        <a:rPr lang="pt-BR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</a:t>
                      </a:r>
                      <a:r>
                        <a:rPr lang="pt-BR" sz="1200" b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Lab</a:t>
                      </a:r>
                      <a:r>
                        <a:rPr lang="pt-BR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Data: 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09953631"/>
                  </a:ext>
                </a:extLst>
              </a:tr>
              <a:tr h="372794">
                <a:tc>
                  <a:txBody>
                    <a:bodyPr/>
                    <a:lstStyle/>
                    <a:p>
                      <a:r>
                        <a:rPr lang="pt-BR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Responsável: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t-BR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Fone: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65096550"/>
                  </a:ext>
                </a:extLst>
              </a:tr>
            </a:tbl>
          </a:graphicData>
        </a:graphic>
      </p:graphicFrame>
      <p:sp>
        <p:nvSpPr>
          <p:cNvPr id="55" name="Linha3"/>
          <p:cNvSpPr>
            <a:extLst>
              <a:ext uri="smNativeData">
                <pr:smNativeData xmlns="" xmlns:p14="http://schemas.microsoft.com/office/powerpoint/2010/main" xmlns:pr="smNativeData" val="SMDATA_13_csdHYBMAAAAlAAAACgAAAA8BAAAAkAAAAEgAAACQAAAASAAAAAAAAAAA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BAAAAAAAAAAAAAAlQ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BPgb0F////AQAAAAAAAAAAAAAAAAAAAAAAAAAAAAAAAAAAAAAAAAAAAAAAAn9/fwDu7OEDzMzMAMDA/wB/f38AAAAAAAAAAAAAAAAAAAAAAAAAAAAhAAAAGAAAABQAAACoEQAAJwoAANo1AAAwCgAAEAAAACYAAAAIAAAA//////////8="/>
              </a:ext>
            </a:extLst>
          </p:cNvSpPr>
          <p:nvPr/>
        </p:nvSpPr>
        <p:spPr>
          <a:xfrm flipV="1">
            <a:off x="159909" y="6340028"/>
            <a:ext cx="6522086" cy="317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56" name="Linha5"/>
          <p:cNvSpPr>
            <a:extLst>
              <a:ext uri="smNativeData">
                <pr:smNativeData xmlns="" xmlns:p14="http://schemas.microsoft.com/office/powerpoint/2010/main" xmlns:pr="smNativeData" val="SMDATA_13_csdHYBMAAAAlAAAACgAAAA8BAAAAkAAAAEgAAACQAAAASAAAAAAAAAAA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BAAAAAAAAAAAAAAlQ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BPgb0F////AQAAAAAAAAAAAAAAAAAAAAAAAAAAAAAAAAAAAAAAAAAAAAAAAn9/fwDu7OEDzMzMAMDA/wB/f38AAAAAAAAAAAAAAAAAAAAAAAAAAAAhAAAAGAAAABQAAACIAwAAUCMAANo1AABiIwAAEAAAACYAAAAIAAAA//////////8="/>
              </a:ext>
            </a:extLst>
          </p:cNvSpPr>
          <p:nvPr/>
        </p:nvSpPr>
        <p:spPr>
          <a:xfrm flipV="1">
            <a:off x="176889" y="7806696"/>
            <a:ext cx="6522086" cy="7467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57" name="CaixaDeTexto 56"/>
          <p:cNvSpPr txBox="1"/>
          <p:nvPr/>
        </p:nvSpPr>
        <p:spPr>
          <a:xfrm>
            <a:off x="191661" y="6321764"/>
            <a:ext cx="645223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400" b="1" dirty="0">
                <a:solidFill>
                  <a:srgbClr val="FF0000"/>
                </a:solidFill>
              </a:rPr>
              <a:t>T R A T A M E N T O     P O R     C O P R O C E S </a:t>
            </a:r>
            <a:r>
              <a:rPr lang="pt-BR" sz="1400" b="1" dirty="0" err="1">
                <a:solidFill>
                  <a:srgbClr val="FF0000"/>
                </a:solidFill>
              </a:rPr>
              <a:t>S</a:t>
            </a:r>
            <a:r>
              <a:rPr lang="pt-BR" sz="1400" b="1" dirty="0">
                <a:solidFill>
                  <a:srgbClr val="FF0000"/>
                </a:solidFill>
              </a:rPr>
              <a:t> A M E N T O</a:t>
            </a:r>
          </a:p>
        </p:txBody>
      </p:sp>
    </p:spTree>
    <p:extLst>
      <p:ext uri="{BB962C8B-B14F-4D97-AF65-F5344CB8AC3E}">
        <p14:creationId xmlns:p14="http://schemas.microsoft.com/office/powerpoint/2010/main" val="19542060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m10" descr="SUGESTÃO PARA O BOLSO.png"/>
          <p:cNvPicPr>
            <a:picLocks noChangeAspect="1"/>
            <a:extLst>
              <a:ext uri="smNativeData">
                <pr:smNativeData xmlns="" xmlns:p14="http://schemas.microsoft.com/office/powerpoint/2010/main" xmlns:pr="smNativeData" val="SMDATA_15_csdHYBMAAAAlAAAAEQAAAC0AAAAAkAAAAEgAAACQAAAASAAAAAAAAAAA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AcAAAA4AAAAAAAAAAAAAAAAAAAA////AAAAAAAAAAAA/QoAAHECAACtEgAAJx8AAAAAAABkAAAAZAAAAAAAAAAjAAAABAAAAGQAAAAXAAAAFAAAAAAAAAAAAAAA/38AAP9/AAAAAAAACQAAAAQAAAAAAAAADAAAABAAAAAAAAAAAAAAAAAAAAAAAAAAHgAAAGgAAAAAAAAAAAAAAAAAAAAAAAAAAAAAABAnAAAQJwAAAAAAAAAAAAAAAAAAAAAAAAAAAAAAAAAAAAAAAAAAAAAUAAAAAAAAAMDA/wAAAAAAZAAAADIAAAAAAAAAZAAAAAAAAAB/f38ACgAAAB8AAABUAAAAT4G9Bf///wEAAAAAAAAAAAAAAAAAAAAAAAAAAAAAAAAAAAAAAAAAAAAAAAJ/f38A7uzhA8zMzADAwP8Af39/AAAAAAAAAAAAAAAAAP///wAAAAAAIQAAABgAAAAUAAAASi8AANgCAABcNQAADQUAABAAAAAmAAAACAAAAP//////////"/>
              </a:ext>
            </a:extLst>
          </p:cNvPicPr>
          <p:nvPr/>
        </p:nvPicPr>
        <p:blipFill>
          <a:blip r:embed="rId2"/>
          <a:srcRect l="28130" t="6250" r="47810" b="79750"/>
          <a:stretch>
            <a:fillRect/>
          </a:stretch>
        </p:blipFill>
        <p:spPr>
          <a:xfrm>
            <a:off x="5647580" y="189955"/>
            <a:ext cx="986790" cy="358775"/>
          </a:xfrm>
          <a:prstGeom prst="rect">
            <a:avLst/>
          </a:prstGeom>
          <a:noFill/>
          <a:ln>
            <a:noFill/>
          </a:ln>
          <a:effectLst/>
        </p:spPr>
      </p:pic>
      <p:sp>
        <p:nvSpPr>
          <p:cNvPr id="17" name="CaixaDeTexto 16"/>
          <p:cNvSpPr txBox="1"/>
          <p:nvPr/>
        </p:nvSpPr>
        <p:spPr>
          <a:xfrm>
            <a:off x="1475075" y="956528"/>
            <a:ext cx="516881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000" b="1" dirty="0"/>
              <a:t>(2)</a:t>
            </a:r>
          </a:p>
        </p:txBody>
      </p:sp>
      <p:sp>
        <p:nvSpPr>
          <p:cNvPr id="4" name="CaixaTexto6"/>
          <p:cNvSpPr txBox="1">
            <a:extLst>
              <a:ext uri="smNativeData">
                <pr:smNativeData xmlns="" xmlns:p14="http://schemas.microsoft.com/office/powerpoint/2010/main" xmlns:pr="smNativeData" val="SMDATA_13_csdHYBMAAAAlAAAAEgAAAE8BAAAAkAAAAEgAAACQAAAASAAAAAAAAAAA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NQIAAD/fwAA/38AAAAAAAAJAAAABAAAAAAAAAAMAAAAEAAAAAAAAAAAAAAAAAAAAAAAAAAeAAAAaAAAAAAAAAAAAAAAAAAAAAAAAAAAAAAAECcAABAnAAAAAAAAAAAAAAAAAAAAAAAAAAAAAAAAAAAAAAAAAAAAABQAAAAAAAAAwMD/AAAAAABkAAAAMgAAAAAAAABkAAAAAAAAAH9/fwAKAAAAHwAAAFQAAABPgb0F////AQAAAAAAAAAAAAAAAAAAAAAAAAAAAAAAAAAAAAAAAAAAAAAAAn9/fwDu7OEDzMzMAMDA/wB/f38AAAAAAAAAAAAAAAAAAAAAAAAAAAAhAAAAGAAAABQAAACIAwAAMBkAANo1AABAJAAAACAAACYAAAAIAAAA//////////8="/>
              </a:ext>
            </a:extLst>
          </p:cNvSpPr>
          <p:nvPr/>
        </p:nvSpPr>
        <p:spPr>
          <a:xfrm>
            <a:off x="159909" y="2797211"/>
            <a:ext cx="6522086" cy="122416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numCol="1" spcCol="215900" anchor="t"/>
          <a:lstStyle/>
          <a:p>
            <a:pPr>
              <a:defRPr lang="pt-br" sz="1400">
                <a:latin typeface="Arial Black" pitchFamily="2" charset="0"/>
                <a:ea typeface="Arial Black" pitchFamily="2" charset="0"/>
                <a:cs typeface="Arial Black" pitchFamily="2" charset="0"/>
              </a:defRPr>
            </a:pPr>
            <a:r>
              <a:rPr sz="1200" dirty="0">
                <a:latin typeface="Arial" panose="020B0604020202020204" pitchFamily="34" charset="0"/>
                <a:cs typeface="Arial" panose="020B0604020202020204" pitchFamily="34" charset="0"/>
              </a:rPr>
              <a:t>Frases de Perigo e observações sobre o resíduo:</a:t>
            </a:r>
          </a:p>
          <a:p>
            <a:pPr>
              <a:defRPr lang="pt-br" sz="1400">
                <a:latin typeface="Arial Black" pitchFamily="2" charset="0"/>
                <a:ea typeface="Arial Black" pitchFamily="2" charset="0"/>
                <a:cs typeface="Arial Black" pitchFamily="2" charset="0"/>
              </a:defRPr>
            </a:pPr>
            <a:endParaRPr lang="pt-BR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 lang="pt-br" sz="1400">
                <a:latin typeface="Arial Black" pitchFamily="2" charset="0"/>
                <a:ea typeface="Arial Black" pitchFamily="2" charset="0"/>
                <a:cs typeface="Arial Black" pitchFamily="2" charset="0"/>
              </a:defRPr>
            </a:pPr>
            <a:endParaRPr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CaixaTexto1"/>
          <p:cNvSpPr txBox="1">
            <a:extLst>
              <a:ext uri="smNativeData">
                <pr:smNativeData xmlns="" xmlns:p14="http://schemas.microsoft.com/office/powerpoint/2010/main" xmlns:pr="smNativeData" val="SMDATA_13_csdHYBMAAAAlAAAAEgAAAA8BAAAAkAAAAEgAAACQAAAASAAAAAAAAAAA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NwIAAD/fwAA/38AAAAAAAAJAAAABAAAAAAAAAAMAAAAEAAAAAAAAAAAAAAAAAAAAAAAAAAeAAAAaAAAAAAAAAAAAAAAAAAAAAAAAAAAAAAAECcAABAnAAAAAAAAAAAAAAAAAAAAAAAAAAAAAAAAAAAAAAAAAAAAABQAAAAAAAAAwMD/AAAAAABkAAAAMgAAAAAAAABkAAAAAAAAAH9/fwAKAAAAHwAAAFQAAABPgb0F////AQAAAAAAAAAAAAAAAAAAAAAAAAAAAAAAAAAAAAAAAAAAAAAAAn9/fwDu7OEDzMzMAMDA/wB/f38AAAAAAAAAAAAAAAAAAAAAAAAAAAAhAAAAGAAAABQAAADnEQAAIA4AAKg1AAArFwAAAAAAACYAAAAIAAAA//////////8="/>
              </a:ext>
            </a:extLst>
          </p:cNvSpPr>
          <p:nvPr/>
        </p:nvSpPr>
        <p:spPr>
          <a:xfrm>
            <a:off x="201186" y="1628175"/>
            <a:ext cx="6442708" cy="115951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numCol="1" spcCol="215900" anchor="t"/>
          <a:lstStyle/>
          <a:p>
            <a:pPr algn="just">
              <a:defRPr lang="pt-br"/>
            </a:pPr>
            <a:r>
              <a:rPr lang="pt-br" sz="1200" dirty="0">
                <a:latin typeface="Arial" panose="020B0604020202020204" pitchFamily="34" charset="0"/>
                <a:ea typeface="Arial Black" pitchFamily="2" charset="0"/>
                <a:cs typeface="Arial" panose="020B0604020202020204" pitchFamily="34" charset="0"/>
              </a:rPr>
              <a:t>Compostos majoritários:</a:t>
            </a:r>
            <a:endParaRPr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defRPr lang="pt-br"/>
            </a:pPr>
            <a:endParaRPr lang="pt-BR" sz="1200" dirty="0">
              <a:latin typeface="Arial" panose="020B0604020202020204" pitchFamily="34" charset="0"/>
              <a:ea typeface="Arial Black" pitchFamily="2" charset="0"/>
              <a:cs typeface="Arial" panose="020B0604020202020204" pitchFamily="34" charset="0"/>
            </a:endParaRPr>
          </a:p>
          <a:p>
            <a:pPr algn="just">
              <a:defRPr lang="pt-br"/>
            </a:pPr>
            <a:endParaRPr lang="pt-br" sz="1200" dirty="0">
              <a:latin typeface="Arial" panose="020B0604020202020204" pitchFamily="34" charset="0"/>
              <a:ea typeface="Arial Black" pitchFamily="2" charset="0"/>
              <a:cs typeface="Arial" panose="020B0604020202020204" pitchFamily="34" charset="0"/>
            </a:endParaRPr>
          </a:p>
          <a:p>
            <a:pPr algn="just">
              <a:defRPr lang="pt-br"/>
            </a:pPr>
            <a:r>
              <a:rPr lang="pt-br" sz="1200" dirty="0">
                <a:latin typeface="Arial" panose="020B0604020202020204" pitchFamily="34" charset="0"/>
                <a:ea typeface="Arial Black" pitchFamily="2" charset="0"/>
                <a:cs typeface="Arial" panose="020B0604020202020204" pitchFamily="34" charset="0"/>
              </a:rPr>
              <a:t>Compostos minoritários:</a:t>
            </a:r>
          </a:p>
          <a:p>
            <a:pPr algn="just">
              <a:defRPr lang="pt-br"/>
            </a:pPr>
            <a:endParaRPr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tângulo1"/>
          <p:cNvSpPr>
            <a:extLst>
              <a:ext uri="smNativeData">
                <pr:smNativeData xmlns="" xmlns:p14="http://schemas.microsoft.com/office/powerpoint/2010/main" xmlns:pr="smNativeData" val="SMDATA_13_csdHYBMAAAAlAAAAZAAAAA8BAAAAkAAAAEgAAACQAAAASAAAAAAAAAAAAAAAAAAAAAEAAABQAAAAAAAAAAAA4D8AAAAAAADgPwAAAAAAAOA/AAAAAAAA4D8AAAAAAADgPwAAAAAAAOA/AAAAAAAA4D8AAAAAAADgPwAAAAAAAOA/AAAAAAAA4D8CAAAAjAAAAAAAAAAAAAAAAAAAAP///wgAAAAAAAAAAAAAAAAAAAAAAAAAAAAAAAAAAAAAZAAAAAEAAABAAAAAAAAAAAAAAAAAAAAAAAAAAAAAAAAAAAAAAAAAAAAAAAAAAAAAAAAAAAAAAAAAAAAAAAAAAAAAAAAAAAAAAAAAAAAAAAAAAAAAAAAAAAAAAAAAAAAAFAAAADwAAAABAAAAAAAAAAAAAAlQ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A////AQAAAAAAAAAAAAAAAAAAAAAAAAAAAAAAAAAAAAAAAAAAAAAAAn9/fwDu7OEDzMzMAMDA/wB/f38AAAAAAAAAAAAAAAAAAAAAAAAAAAAhAAAAGAAAABQAAACIAwAANQIAANo1AAArKAAAEAAAACYAAAAIAAAA//////////8="/>
              </a:ext>
            </a:extLst>
          </p:cNvSpPr>
          <p:nvPr/>
        </p:nvSpPr>
        <p:spPr>
          <a:xfrm>
            <a:off x="159909" y="100364"/>
            <a:ext cx="6539065" cy="4586219"/>
          </a:xfrm>
          <a:prstGeom prst="rect">
            <a:avLst/>
          </a:prstGeom>
          <a:noFill/>
          <a:ln w="38100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7" name="CaixaTexto2"/>
          <p:cNvSpPr txBox="1">
            <a:extLst>
              <a:ext uri="smNativeData">
                <pr:smNativeData xmlns="" xmlns:p14="http://schemas.microsoft.com/office/powerpoint/2010/main" xmlns:pr="smNativeData" val="SMDATA_13_csdHYBMAAAAlAAAAEgAAAE8BAAAAkAAAAEgAAACQAAAASAAAAAAAAAAA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NwIAAD/fwAA/38AAAAAAAAJAAAABAAAAAAAAAAMAAAAEAAAAAAAAAAAAAAAAAAAAAAAAAAeAAAAaAAAAAAAAAAAAAAAAAAAAAAAAAAAAAAAECcAABAnAAAAAAAAAAAAAAAAAAAAAAAAAAAAAAAAAAAAAAAAAAAAABQAAAAAAAAAwMD/AAAAAABkAAAAMgAAAAAAAABkAAAAAAAAAH9/fwAKAAAAHwAAAFQAAABPgb0F////AQAAAAAAAAAAAAAAAAAAAAAAAAAAAAAAAAAAAAAAAAAAAAAAAn9/fwDu7OEDzMzMAMDA/wB/f38AAAAAAAAAAAAAAAAAAAAAAAAAAAAhAAAAGAAAABQAAABjFwAAdgIAAKovAACmBQAAECAAACYAAAAIAAAA//////////8="/>
              </a:ext>
            </a:extLst>
          </p:cNvSpPr>
          <p:nvPr/>
        </p:nvSpPr>
        <p:spPr>
          <a:xfrm>
            <a:off x="1450313" y="122586"/>
            <a:ext cx="5300100" cy="789831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numCol="1" spcCol="215900" anchor="t"/>
          <a:lstStyle/>
          <a:p>
            <a:pPr algn="ctr">
              <a:defRPr lang="pt-br" sz="2800">
                <a:latin typeface="Arial Black" pitchFamily="2" charset="0"/>
                <a:ea typeface="Arial Black" pitchFamily="2" charset="0"/>
                <a:cs typeface="Arial Black" pitchFamily="2" charset="0"/>
              </a:defRPr>
            </a:pPr>
            <a:r>
              <a:rPr sz="2400" dirty="0"/>
              <a:t>RESÍDUO QUÍMICO</a:t>
            </a:r>
          </a:p>
          <a:p>
            <a:pPr algn="ctr">
              <a:defRPr lang="pt-br" sz="2800">
                <a:latin typeface="Arial Black" pitchFamily="2" charset="0"/>
                <a:ea typeface="Arial Black" pitchFamily="2" charset="0"/>
                <a:cs typeface="Arial Black" pitchFamily="2" charset="0"/>
              </a:defRPr>
            </a:pPr>
            <a:r>
              <a:rPr lang="pt-BR" sz="1400" dirty="0"/>
              <a:t>SOLVENTES ORGÂNICOS HALOGENADOS e/ou GERADOR DE GASES TÓXICOS</a:t>
            </a:r>
            <a:endParaRPr sz="1400" baseline="30000" dirty="0"/>
          </a:p>
        </p:txBody>
      </p:sp>
      <p:pic>
        <p:nvPicPr>
          <p:cNvPr id="8" name="Imagem9" descr="logoufscartrans.png"/>
          <p:cNvPicPr>
            <a:picLocks noChangeAspect="1"/>
            <a:extLst>
              <a:ext uri="smNativeData">
                <pr:smNativeData xmlns="" xmlns:p14="http://schemas.microsoft.com/office/powerpoint/2010/main" xmlns:pr="smNativeData" val="SMDATA_15_csdHYBMAAAAlAAAAEQAAAC0AAAAAkAAAAEgAAACQAAAASAAAAAAAAAAA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AcAAAA4AAAAAAAAAAAAAAAAAAAA////AAAAAAAAAAAAAAAAAAAAAAAAAAAAAAAAAAAAAABkAAAAZAAAAAAAAAAjAAAABAAAAGQAAAAXAAAAFAAAAAAAAAAAAAAA/38AAP9/AAAAAAAACQAAAAQAAAAAAAAADAAAABAAAAAAAAAAAAAAAAAAAAAAAAAAHgAAAGgAAAAAAAAAAAAAAAAAAAAAAAAAAAAAABAnAAAQJwAAAAAAAAAAAAAAAAAAAAAAAAAAAAAAAAAAAAAAAAAAAAAUAAAAAAAAAMDA/wAAAAAAZAAAADIAAAAAAAAAZAAAAAAAAAB/f38ACgAAAB8AAABUAAAAT4G9Bf///wEAAAAAAAAAAAAAAAAAAAAAAAAAAAAAAAAAAAAAAAAAAAAAAAJ/f38A7uzhA8zMzADAwP8Af39/AAAAAAAAAAAAAAAAAP///wAAAAAAIQAAABgAAAAUAAAAdxIAAJ0CAAA6FgAAWwUAABAAAAAmAAAACAAAAP//////////"/>
              </a:ext>
            </a:extLst>
          </p:cNvPicPr>
          <p:nvPr/>
        </p:nvPicPr>
        <p:blipFill>
          <a:blip r:embed="rId3"/>
          <a:stretch>
            <a:fillRect/>
          </a:stretch>
        </p:blipFill>
        <p:spPr>
          <a:xfrm>
            <a:off x="1503031" y="138087"/>
            <a:ext cx="611505" cy="445770"/>
          </a:xfrm>
          <a:prstGeom prst="rect">
            <a:avLst/>
          </a:prstGeom>
          <a:noFill/>
          <a:ln>
            <a:noFill/>
          </a:ln>
          <a:effectLst/>
        </p:spPr>
      </p:pic>
      <p:sp>
        <p:nvSpPr>
          <p:cNvPr id="10" name="Linha3"/>
          <p:cNvSpPr>
            <a:extLst>
              <a:ext uri="smNativeData">
                <pr:smNativeData xmlns="" xmlns:p14="http://schemas.microsoft.com/office/powerpoint/2010/main" xmlns:pr="smNativeData" val="SMDATA_13_csdHYBMAAAAlAAAACgAAAA8BAAAAkAAAAEgAAACQAAAASAAAAAAAAAAA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BAAAAAAAAAAAAAAlQ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BPgb0F////AQAAAAAAAAAAAAAAAAAAAAAAAAAAAAAAAAAAAAAAAAAAAAAAAn9/fwDu7OEDzMzMAMDA/wB/f38AAAAAAAAAAAAAAAAAAAAAAAAAAAAhAAAAGAAAABQAAACoEQAAJwoAANo1AAAwCgAAEAAAACYAAAAIAAAA//////////8="/>
              </a:ext>
            </a:extLst>
          </p:cNvSpPr>
          <p:nvPr/>
        </p:nvSpPr>
        <p:spPr>
          <a:xfrm>
            <a:off x="1458570" y="957276"/>
            <a:ext cx="5240405" cy="1759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11" name="Linha4"/>
          <p:cNvSpPr>
            <a:extLst>
              <a:ext uri="smNativeData">
                <pr:smNativeData xmlns="" xmlns:p14="http://schemas.microsoft.com/office/powerpoint/2010/main" xmlns:pr="smNativeData" val="SMDATA_13_csdHYBMAAAAlAAAACgAAAA8BAAAAkAAAAEgAAACQAAAASAAAAAAAAAAA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BAAAAAAAAAAAAAAlQ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KAFAAAMAAAAEAAAAAAAAAAAAAAAAAAAAAAAAAAeAAAAaAAAAAAAAAAAAAAAAAAAAAAAAAAAAAAAECcAABAnAAAAAAAAAAAAAAAAAAAAAAAAAAAAAAAAAAAAAAAAAAAAABQAAAAAAAAAwMD/AAAAAABkAAAAMgAAAAAAAABkAAAAAAAAAH9/fwAKAAAAHwAAAFQAAABPgb0F////AQAAAAAAAAAAAAAAAAAAAAAAAAAAAAAAAAAAAAAAAAAAAAAAAn9/fwDu7OEDzMzMAMDA/wB/f38AAAAAAAAAAAAAAAAAAAAAAAAAAAAhAAAAGAAAABQAAACIAwAAchgAANo1AAC4GAAAEAAAACYAAAAIAAAA//////////8="/>
              </a:ext>
            </a:extLst>
          </p:cNvSpPr>
          <p:nvPr/>
        </p:nvSpPr>
        <p:spPr>
          <a:xfrm flipV="1">
            <a:off x="159909" y="1648865"/>
            <a:ext cx="6522086" cy="5976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12" name="Linha5"/>
          <p:cNvSpPr>
            <a:extLst>
              <a:ext uri="smNativeData">
                <pr:smNativeData xmlns="" xmlns:p14="http://schemas.microsoft.com/office/powerpoint/2010/main" xmlns:pr="smNativeData" val="SMDATA_13_csdHYBMAAAAlAAAACgAAAA8BAAAAkAAAAEgAAACQAAAASAAAAAAAAAAA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BAAAAAAAAAAAAAAlQ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BPgb0F////AQAAAAAAAAAAAAAAAAAAAAAAAAAAAAAAAAAAAAAAAAAAAAAAAn9/fwDu7OEDzMzMAMDA/wB/f38AAAAAAAAAAAAAAAAAAAAAAAAAAAAhAAAAGAAAABQAAACIAwAAUCMAANo1AABiIwAAEAAAACYAAAAIAAAA//////////8="/>
              </a:ext>
            </a:extLst>
          </p:cNvSpPr>
          <p:nvPr/>
        </p:nvSpPr>
        <p:spPr>
          <a:xfrm flipV="1">
            <a:off x="159909" y="3912419"/>
            <a:ext cx="6522086" cy="7467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13" name="Linha1"/>
          <p:cNvSpPr>
            <a:extLst>
              <a:ext uri="smNativeData">
                <pr:smNativeData xmlns="" xmlns:p14="http://schemas.microsoft.com/office/powerpoint/2010/main" xmlns:pr="smNativeData" val="SMDATA_13_csdHYBMAAAAlAAAACgAAAA8BAAAAkAAAAEgAAACQAAAASAAAAAAAAAAA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BAAAAAAAAAAAAAAlQ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KAFAAAMAAAAEAAAAAAAAAAAAAAAAAAAAAAAAAAeAAAAaAAAAAAAAAAAAAAAAAAAAAAAAAAAAAAAECcAABAnAAAAAAAAAAAAAAAAAAAAAAAAAAAAAAAAAAAAAAAAAAAAABQAAAAAAAAAwMD/AAAAAABkAAAAMgAAAAAAAABkAAAAAAAAAH9/fwAKAAAAHwAAAFQAAABPgb0F////AQAAAAAAAAAAAAAAAAAAAAAAAAAAAAAAAAAAAAAAAAAAAAAAAn9/fwDu7OEDzMzMAMDA/wB/f38AAAAAAAAAAAAAAAAAAAAAAAAAAAAhAAAAGAAAABQAAACoEQAANQIAAKoRAAC4GAAAEAAAACYAAAAIAAAA//////////8="/>
              </a:ext>
            </a:extLst>
          </p:cNvSpPr>
          <p:nvPr/>
        </p:nvSpPr>
        <p:spPr>
          <a:xfrm flipH="1">
            <a:off x="1458570" y="100365"/>
            <a:ext cx="1268" cy="1229265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14" name="CaixaTexto7"/>
          <p:cNvSpPr txBox="1">
            <a:extLst>
              <a:ext uri="smNativeData">
                <pr:smNativeData xmlns="" xmlns:p14="http://schemas.microsoft.com/office/powerpoint/2010/main" xmlns:pr="smNativeData" val="SMDATA_13_csdHYBMAAAAlAAAAEgAAAE8BAAAAkAAAAEgAAACQAAAASAAAAAAAAAAA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NwIAAD/fwAA/38AAAAAAAAJAAAABAAAAFMRAAAMAAAAEAAAAAAAAAAAAAAAAAAAAAAAAAAeAAAAaAAAAAAAAAAAAAAAAAAAAAAAAAAAAAAAECcAABAnAAAAAAAAAAAAAAAAAAAAAAAAAAAAAAAAAAAAAAAAAAAAABQAAAAAAAAAwMD/AAAAAABkAAAAMgAAAAAAAABkAAAAAAAAAH9/fwAKAAAAHwAAAFQAAABPgb0F////AQAAAAAAAAAAAAAAAAAAAAAAAAAAAAAAAAAAAAAAAAAAAAAAAn9/fwDu7OEDzMzMAMDA/wB/f38AAAAAAAAAAAAAAAAAAAAAAAAAAAAhAAAAGAAAABQAAABwAwAATwIAAJ8GAACPBAAAACAAACYAAAAIAAAA//////////8="/>
              </a:ext>
            </a:extLst>
          </p:cNvSpPr>
          <p:nvPr/>
        </p:nvSpPr>
        <p:spPr>
          <a:xfrm>
            <a:off x="144672" y="116871"/>
            <a:ext cx="517525" cy="36576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numCol="1" spcCol="215900" anchor="t"/>
          <a:lstStyle/>
          <a:p>
            <a:pPr>
              <a:defRPr lang="pt-br"/>
            </a:pPr>
            <a:r>
              <a:rPr dirty="0"/>
              <a:t>(1)</a:t>
            </a:r>
          </a:p>
        </p:txBody>
      </p:sp>
      <p:graphicFrame>
        <p:nvGraphicFramePr>
          <p:cNvPr id="20" name="Tabela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90587972"/>
              </p:ext>
            </p:extLst>
          </p:nvPr>
        </p:nvGraphicFramePr>
        <p:xfrm>
          <a:off x="163720" y="3940995"/>
          <a:ext cx="6518275" cy="74558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621222">
                  <a:extLst>
                    <a:ext uri="{9D8B030D-6E8A-4147-A177-3AD203B41FA5}">
                      <a16:colId xmlns:a16="http://schemas.microsoft.com/office/drawing/2014/main" val="3569719545"/>
                    </a:ext>
                  </a:extLst>
                </a:gridCol>
                <a:gridCol w="1897053">
                  <a:extLst>
                    <a:ext uri="{9D8B030D-6E8A-4147-A177-3AD203B41FA5}">
                      <a16:colId xmlns:a16="http://schemas.microsoft.com/office/drawing/2014/main" val="3398560570"/>
                    </a:ext>
                  </a:extLst>
                </a:gridCol>
              </a:tblGrid>
              <a:tr h="372794">
                <a:tc>
                  <a:txBody>
                    <a:bodyPr/>
                    <a:lstStyle/>
                    <a:p>
                      <a:r>
                        <a:rPr lang="pt-BR" sz="1200" b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Depto</a:t>
                      </a:r>
                      <a:r>
                        <a:rPr lang="pt-BR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</a:t>
                      </a:r>
                      <a:r>
                        <a:rPr lang="pt-BR" sz="1200" b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Lab</a:t>
                      </a:r>
                      <a:r>
                        <a:rPr lang="pt-BR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Data: 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09953631"/>
                  </a:ext>
                </a:extLst>
              </a:tr>
              <a:tr h="372794">
                <a:tc>
                  <a:txBody>
                    <a:bodyPr/>
                    <a:lstStyle/>
                    <a:p>
                      <a:r>
                        <a:rPr lang="pt-BR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Responsável: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t-BR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Fone: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65096550"/>
                  </a:ext>
                </a:extLst>
              </a:tr>
            </a:tbl>
          </a:graphicData>
        </a:graphic>
      </p:graphicFrame>
      <p:sp>
        <p:nvSpPr>
          <p:cNvPr id="24" name="Linha3"/>
          <p:cNvSpPr>
            <a:extLst>
              <a:ext uri="smNativeData">
                <pr:smNativeData xmlns="" xmlns:p14="http://schemas.microsoft.com/office/powerpoint/2010/main" xmlns:pr="smNativeData" val="SMDATA_13_csdHYBMAAAAlAAAACgAAAA8BAAAAkAAAAEgAAACQAAAASAAAAAAAAAAA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BAAAAAAAAAAAAAAlQ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BPgb0F////AQAAAAAAAAAAAAAAAAAAAAAAAAAAAAAAAAAAAAAAAAAAAAAAAn9/fwDu7OEDzMzMAMDA/wB/f38AAAAAAAAAAAAAAAAAAAAAAAAAAAAhAAAAGAAAABQAAACoEQAAJwoAANo1AAAwCgAAEAAAACYAAAAIAAAA//////////8="/>
              </a:ext>
            </a:extLst>
          </p:cNvSpPr>
          <p:nvPr/>
        </p:nvSpPr>
        <p:spPr>
          <a:xfrm flipV="1">
            <a:off x="159909" y="1350589"/>
            <a:ext cx="6522086" cy="317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25" name="Linha5"/>
          <p:cNvSpPr>
            <a:extLst>
              <a:ext uri="smNativeData">
                <pr:smNativeData xmlns="" xmlns:p14="http://schemas.microsoft.com/office/powerpoint/2010/main" xmlns:pr="smNativeData" val="SMDATA_13_csdHYBMAAAAlAAAACgAAAA8BAAAAkAAAAEgAAACQAAAASAAAAAAAAAAA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BAAAAAAAAAAAAAAlQ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BPgb0F////AQAAAAAAAAAAAAAAAAAAAAAAAAAAAAAAAAAAAAAAAAAAAAAAAn9/fwDu7OEDzMzMAMDA/wB/f38AAAAAAAAAAAAAAAAAAAAAAAAAAAAhAAAAGAAAABQAAACIAwAAUCMAANo1AABiIwAAEAAAACYAAAAIAAAA//////////8="/>
              </a:ext>
            </a:extLst>
          </p:cNvSpPr>
          <p:nvPr/>
        </p:nvSpPr>
        <p:spPr>
          <a:xfrm flipV="1">
            <a:off x="176889" y="2817257"/>
            <a:ext cx="6522086" cy="7467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26" name="CaixaDeTexto 25"/>
          <p:cNvSpPr txBox="1"/>
          <p:nvPr/>
        </p:nvSpPr>
        <p:spPr>
          <a:xfrm>
            <a:off x="191661" y="1332325"/>
            <a:ext cx="645223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400" b="1" dirty="0">
                <a:solidFill>
                  <a:srgbClr val="FF0000"/>
                </a:solidFill>
              </a:rPr>
              <a:t>T R A T A M E N T O     P O R     I N C I N E R A Ç Ã O</a:t>
            </a:r>
          </a:p>
        </p:txBody>
      </p:sp>
      <p:pic>
        <p:nvPicPr>
          <p:cNvPr id="45" name="Imagem10" descr="SUGESTÃO PARA O BOLSO.png"/>
          <p:cNvPicPr>
            <a:picLocks noChangeAspect="1"/>
            <a:extLst>
              <a:ext uri="smNativeData">
                <pr:smNativeData xmlns="" xmlns:p14="http://schemas.microsoft.com/office/powerpoint/2010/main" xmlns:pr="smNativeData" val="SMDATA_15_csdHYBMAAAAlAAAAEQAAAC0AAAAAkAAAAEgAAACQAAAASAAAAAAAAAAA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AcAAAA4AAAAAAAAAAAAAAAAAAAA////AAAAAAAAAAAA/QoAAHECAACtEgAAJx8AAAAAAABkAAAAZAAAAAAAAAAjAAAABAAAAGQAAAAXAAAAFAAAAAAAAAAAAAAA/38AAP9/AAAAAAAACQAAAAQAAAAAAAAADAAAABAAAAAAAAAAAAAAAAAAAAAAAAAAHgAAAGgAAAAAAAAAAAAAAAAAAAAAAAAAAAAAABAnAAAQJwAAAAAAAAAAAAAAAAAAAAAAAAAAAAAAAAAAAAAAAAAAAAAUAAAAAAAAAMDA/wAAAAAAZAAAADIAAAAAAAAAZAAAAAAAAAB/f38ACgAAAB8AAABUAAAAT4G9Bf///wEAAAAAAAAAAAAAAAAAAAAAAAAAAAAAAAAAAAAAAAAAAAAAAAJ/f38A7uzhA8zMzADAwP8Af39/AAAAAAAAAAAAAAAAAP///wAAAAAAIQAAABgAAAAUAAAASi8AANgCAABcNQAADQUAABAAAAAmAAAACAAAAP//////////"/>
              </a:ext>
            </a:extLst>
          </p:cNvPicPr>
          <p:nvPr/>
        </p:nvPicPr>
        <p:blipFill>
          <a:blip r:embed="rId2"/>
          <a:srcRect l="28130" t="6250" r="47810" b="79750"/>
          <a:stretch>
            <a:fillRect/>
          </a:stretch>
        </p:blipFill>
        <p:spPr>
          <a:xfrm>
            <a:off x="5616353" y="5144168"/>
            <a:ext cx="986790" cy="358775"/>
          </a:xfrm>
          <a:prstGeom prst="rect">
            <a:avLst/>
          </a:prstGeom>
          <a:noFill/>
          <a:ln>
            <a:noFill/>
          </a:ln>
          <a:effectLst/>
        </p:spPr>
      </p:pic>
      <p:sp>
        <p:nvSpPr>
          <p:cNvPr id="46" name="CaixaDeTexto 45"/>
          <p:cNvSpPr txBox="1"/>
          <p:nvPr/>
        </p:nvSpPr>
        <p:spPr>
          <a:xfrm>
            <a:off x="1458570" y="5933089"/>
            <a:ext cx="5175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000" b="1" dirty="0"/>
              <a:t>(2)</a:t>
            </a:r>
          </a:p>
        </p:txBody>
      </p:sp>
      <p:sp>
        <p:nvSpPr>
          <p:cNvPr id="47" name="CaixaTexto6"/>
          <p:cNvSpPr txBox="1">
            <a:extLst>
              <a:ext uri="smNativeData">
                <pr:smNativeData xmlns="" xmlns:p14="http://schemas.microsoft.com/office/powerpoint/2010/main" xmlns:pr="smNativeData" val="SMDATA_13_csdHYBMAAAAlAAAAEgAAAE8BAAAAkAAAAEgAAACQAAAASAAAAAAAAAAA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NQIAAD/fwAA/38AAAAAAAAJAAAABAAAAAAAAAAMAAAAEAAAAAAAAAAAAAAAAAAAAAAAAAAeAAAAaAAAAAAAAAAAAAAAAAAAAAAAAAAAAAAAECcAABAnAAAAAAAAAAAAAAAAAAAAAAAAAAAAAAAAAAAAAAAAAAAAABQAAAAAAAAAwMD/AAAAAABkAAAAMgAAAAAAAABkAAAAAAAAAH9/fwAKAAAAHwAAAFQAAABPgb0F////AQAAAAAAAAAAAAAAAAAAAAAAAAAAAAAAAAAAAAAAAAAAAAAAAn9/fwDu7OEDzMzMAMDA/wB/f38AAAAAAAAAAAAAAAAAAAAAAAAAAAAhAAAAGAAAABQAAACIAwAAMBkAANo1AABAJAAAACAAACYAAAAIAAAA//////////8="/>
              </a:ext>
            </a:extLst>
          </p:cNvSpPr>
          <p:nvPr/>
        </p:nvSpPr>
        <p:spPr>
          <a:xfrm>
            <a:off x="1464834" y="7797836"/>
            <a:ext cx="5207636" cy="1133261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numCol="1" spcCol="215900" anchor="t"/>
          <a:lstStyle/>
          <a:p>
            <a:pPr>
              <a:defRPr lang="pt-br" sz="1400">
                <a:latin typeface="Arial Black" pitchFamily="2" charset="0"/>
                <a:ea typeface="Arial Black" pitchFamily="2" charset="0"/>
                <a:cs typeface="Arial Black" pitchFamily="2" charset="0"/>
              </a:defRPr>
            </a:pPr>
            <a:r>
              <a:rPr sz="1200" dirty="0">
                <a:latin typeface="Arial" panose="020B0604020202020204" pitchFamily="34" charset="0"/>
                <a:cs typeface="Arial" panose="020B0604020202020204" pitchFamily="34" charset="0"/>
              </a:rPr>
              <a:t>Frases de Perigo e observações sobre o resíduo:</a:t>
            </a:r>
          </a:p>
          <a:p>
            <a:pPr>
              <a:defRPr lang="pt-br" sz="1400">
                <a:latin typeface="Arial Black" pitchFamily="2" charset="0"/>
                <a:ea typeface="Arial Black" pitchFamily="2" charset="0"/>
                <a:cs typeface="Arial Black" pitchFamily="2" charset="0"/>
              </a:defRPr>
            </a:pPr>
            <a:endParaRPr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8" name="Tabela 4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4993223"/>
              </p:ext>
            </p:extLst>
          </p:nvPr>
        </p:nvGraphicFramePr>
        <p:xfrm>
          <a:off x="1544845" y="8941620"/>
          <a:ext cx="5144604" cy="74558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647339">
                  <a:extLst>
                    <a:ext uri="{9D8B030D-6E8A-4147-A177-3AD203B41FA5}">
                      <a16:colId xmlns:a16="http://schemas.microsoft.com/office/drawing/2014/main" val="3569719545"/>
                    </a:ext>
                  </a:extLst>
                </a:gridCol>
                <a:gridCol w="1497265">
                  <a:extLst>
                    <a:ext uri="{9D8B030D-6E8A-4147-A177-3AD203B41FA5}">
                      <a16:colId xmlns:a16="http://schemas.microsoft.com/office/drawing/2014/main" val="3398560570"/>
                    </a:ext>
                  </a:extLst>
                </a:gridCol>
              </a:tblGrid>
              <a:tr h="372794">
                <a:tc>
                  <a:txBody>
                    <a:bodyPr/>
                    <a:lstStyle/>
                    <a:p>
                      <a:r>
                        <a:rPr lang="pt-BR" sz="1200" b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Depto</a:t>
                      </a:r>
                      <a:r>
                        <a:rPr lang="pt-BR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</a:t>
                      </a:r>
                      <a:r>
                        <a:rPr lang="pt-BR" sz="1200" b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Lab</a:t>
                      </a:r>
                      <a:r>
                        <a:rPr lang="pt-BR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Data: 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09953631"/>
                  </a:ext>
                </a:extLst>
              </a:tr>
              <a:tr h="372794">
                <a:tc>
                  <a:txBody>
                    <a:bodyPr/>
                    <a:lstStyle/>
                    <a:p>
                      <a:r>
                        <a:rPr lang="pt-BR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Responsável: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t-BR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Fone: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65096550"/>
                  </a:ext>
                </a:extLst>
              </a:tr>
            </a:tbl>
          </a:graphicData>
        </a:graphic>
      </p:graphicFrame>
      <p:sp>
        <p:nvSpPr>
          <p:cNvPr id="49" name="Retângulo1"/>
          <p:cNvSpPr>
            <a:extLst>
              <a:ext uri="smNativeData">
                <pr:smNativeData xmlns="" xmlns:p14="http://schemas.microsoft.com/office/powerpoint/2010/main" xmlns:pr="smNativeData" val="SMDATA_13_csdHYBMAAAAlAAAAZAAAAA8BAAAAkAAAAEgAAACQAAAASAAAAAAAAAAAAAAAAAAAAAEAAABQAAAAAAAAAAAA4D8AAAAAAADgPwAAAAAAAOA/AAAAAAAA4D8AAAAAAADgPwAAAAAAAOA/AAAAAAAA4D8AAAAAAADgPwAAAAAAAOA/AAAAAAAA4D8CAAAAjAAAAAAAAAAAAAAAAAAAAP///wgAAAAAAAAAAAAAAAAAAAAAAAAAAAAAAAAAAAAAZAAAAAEAAABAAAAAAAAAAAAAAAAAAAAAAAAAAAAAAAAAAAAAAAAAAAAAAAAAAAAAAAAAAAAAAAAAAAAAAAAAAAAAAAAAAAAAAAAAAAAAAAAAAAAAAAAAAAAAAAAAAAAAFAAAADwAAAABAAAAAAAAAAAAAAlQ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A////AQAAAAAAAAAAAAAAAAAAAAAAAAAAAAAAAAAAAAAAAAAAAAAAAn9/fwDu7OEDzMzMAMDA/wB/f38AAAAAAAAAAAAAAAAAAAAAAAAAAAAhAAAAGAAAABQAAACIAwAANQIAANo1AAArKAAAEAAAACYAAAAIAAAA//////////8="/>
              </a:ext>
            </a:extLst>
          </p:cNvSpPr>
          <p:nvPr/>
        </p:nvSpPr>
        <p:spPr>
          <a:xfrm>
            <a:off x="150384" y="5100989"/>
            <a:ext cx="6539065" cy="4586219"/>
          </a:xfrm>
          <a:prstGeom prst="rect">
            <a:avLst/>
          </a:prstGeom>
          <a:noFill/>
          <a:ln w="38100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51" name="CaixaTexto2"/>
          <p:cNvSpPr txBox="1">
            <a:extLst>
              <a:ext uri="smNativeData">
                <pr:smNativeData xmlns="" xmlns:p14="http://schemas.microsoft.com/office/powerpoint/2010/main" xmlns:pr="smNativeData" val="SMDATA_13_csdHYBMAAAAlAAAAEgAAAE8BAAAAkAAAAEgAAACQAAAASAAAAAAAAAAA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NwIAAD/fwAA/38AAAAAAAAJAAAABAAAAAAAAAAMAAAAEAAAAAAAAAAAAAAAAAAAAAAAAAAeAAAAaAAAAAAAAAAAAAAAAAAAAAAAAAAAAAAAECcAABAnAAAAAAAAAAAAAAAAAAAAAAAAAAAAAAAAAAAAAAAAAAAAABQAAAAAAAAAwMD/AAAAAABkAAAAMgAAAAAAAABkAAAAAAAAAH9/fwAKAAAAHwAAAFQAAABPgb0F////AQAAAAAAAAAAAAAAAAAAAAAAAAAAAAAAAAAAAAAAAAAAAAAAAn9/fwDu7OEDzMzMAMDA/wB/f38AAAAAAAAAAAAAAAAAAAAAAAAAAAAhAAAAGAAAABQAAABjFwAAdgIAAKovAACmBQAAECAAACYAAAAIAAAA//////////8="/>
              </a:ext>
            </a:extLst>
          </p:cNvSpPr>
          <p:nvPr/>
        </p:nvSpPr>
        <p:spPr>
          <a:xfrm>
            <a:off x="1444048" y="5123211"/>
            <a:ext cx="5245402" cy="789831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numCol="1" spcCol="215900" anchor="t"/>
          <a:lstStyle/>
          <a:p>
            <a:pPr algn="ctr">
              <a:defRPr lang="pt-br" sz="2800">
                <a:latin typeface="Arial Black" pitchFamily="2" charset="0"/>
                <a:ea typeface="Arial Black" pitchFamily="2" charset="0"/>
                <a:cs typeface="Arial Black" pitchFamily="2" charset="0"/>
              </a:defRPr>
            </a:pPr>
            <a:r>
              <a:rPr sz="2400" dirty="0"/>
              <a:t>RESÍDUO QUÍMICO</a:t>
            </a:r>
          </a:p>
          <a:p>
            <a:pPr algn="ctr">
              <a:defRPr lang="pt-br" sz="2800">
                <a:latin typeface="Arial Black" pitchFamily="2" charset="0"/>
                <a:ea typeface="Arial Black" pitchFamily="2" charset="0"/>
                <a:cs typeface="Arial Black" pitchFamily="2" charset="0"/>
              </a:defRPr>
            </a:pPr>
            <a:r>
              <a:rPr lang="pt-BR" sz="2400" dirty="0"/>
              <a:t>AQUOSO ORGÂNICO</a:t>
            </a:r>
            <a:endParaRPr sz="2200" dirty="0"/>
          </a:p>
        </p:txBody>
      </p:sp>
      <p:pic>
        <p:nvPicPr>
          <p:cNvPr id="52" name="Imagem9" descr="logoufscartrans.png"/>
          <p:cNvPicPr>
            <a:picLocks noChangeAspect="1"/>
            <a:extLst>
              <a:ext uri="smNativeData">
                <pr:smNativeData xmlns="" xmlns:p14="http://schemas.microsoft.com/office/powerpoint/2010/main" xmlns:pr="smNativeData" val="SMDATA_15_csdHYBMAAAAlAAAAEQAAAC0AAAAAkAAAAEgAAACQAAAASAAAAAAAAAAA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AcAAAA4AAAAAAAAAAAAAAAAAAAA////AAAAAAAAAAAAAAAAAAAAAAAAAAAAAAAAAAAAAABkAAAAZAAAAAAAAAAjAAAABAAAAGQAAAAXAAAAFAAAAAAAAAAAAAAA/38AAP9/AAAAAAAACQAAAAQAAAAAAAAADAAAABAAAAAAAAAAAAAAAAAAAAAAAAAAHgAAAGgAAAAAAAAAAAAAAAAAAAAAAAAAAAAAABAnAAAQJwAAAAAAAAAAAAAAAAAAAAAAAAAAAAAAAAAAAAAAAAAAAAAUAAAAAAAAAMDA/wAAAAAAZAAAADIAAAAAAAAAZAAAAAAAAAB/f38ACgAAAB8AAABUAAAAT4G9Bf///wEAAAAAAAAAAAAAAAAAAAAAAAAAAAAAAAAAAAAAAAAAAAAAAAJ/f38A7uzhA8zMzADAwP8Af39/AAAAAAAAAAAAAAAAAP///wAAAAAAIQAAABgAAAAUAAAAdxIAAJ0CAAA6FgAAWwUAABAAAAAmAAAACAAAAP//////////"/>
              </a:ext>
            </a:extLst>
          </p:cNvPicPr>
          <p:nvPr/>
        </p:nvPicPr>
        <p:blipFill>
          <a:blip r:embed="rId3"/>
          <a:stretch>
            <a:fillRect/>
          </a:stretch>
        </p:blipFill>
        <p:spPr>
          <a:xfrm>
            <a:off x="1539463" y="5160464"/>
            <a:ext cx="611505" cy="445770"/>
          </a:xfrm>
          <a:prstGeom prst="rect">
            <a:avLst/>
          </a:prstGeom>
          <a:noFill/>
          <a:ln>
            <a:noFill/>
          </a:ln>
          <a:effectLst/>
        </p:spPr>
      </p:pic>
      <p:sp>
        <p:nvSpPr>
          <p:cNvPr id="53" name="Linha3"/>
          <p:cNvSpPr>
            <a:extLst>
              <a:ext uri="smNativeData">
                <pr:smNativeData xmlns="" xmlns:p14="http://schemas.microsoft.com/office/powerpoint/2010/main" xmlns:pr="smNativeData" val="SMDATA_13_csdHYBMAAAAlAAAACgAAAA8BAAAAkAAAAEgAAACQAAAASAAAAAAAAAAA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BAAAAAAAAAAAAAAlQ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BPgb0F////AQAAAAAAAAAAAAAAAAAAAAAAAAAAAAAAAAAAAAAAAAAAAAAAAn9/fwDu7OEDzMzMAMDA/wB/f38AAAAAAAAAAAAAAAAAAAAAAAAAAAAhAAAAGAAAABQAAACoEQAAJwoAANo1AAAwCgAAEAAAACYAAAAIAAAA//////////8="/>
              </a:ext>
            </a:extLst>
          </p:cNvSpPr>
          <p:nvPr/>
        </p:nvSpPr>
        <p:spPr>
          <a:xfrm flipV="1">
            <a:off x="1444047" y="5923563"/>
            <a:ext cx="5245403" cy="1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54" name="Linha5"/>
          <p:cNvSpPr>
            <a:extLst>
              <a:ext uri="smNativeData">
                <pr:smNativeData xmlns="" xmlns:p14="http://schemas.microsoft.com/office/powerpoint/2010/main" xmlns:pr="smNativeData" val="SMDATA_13_csdHYBMAAAAlAAAACgAAAA8BAAAAkAAAAEgAAACQAAAASAAAAAAAAAAA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BAAAAAAAAAAAAAAlQ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BPgb0F////AQAAAAAAAAAAAAAAAAAAAAAAAAAAAAAAAAAAAAAAAAAAAAAAAn9/fwDu7OEDzMzMAMDA/wB/f38AAAAAAAAAAAAAAAAAAAAAAAAAAAAhAAAAGAAAABQAAACIAwAAUCMAANo1AABiIwAAEAAAACYAAAAIAAAA//////////8="/>
              </a:ext>
            </a:extLst>
          </p:cNvSpPr>
          <p:nvPr/>
        </p:nvSpPr>
        <p:spPr>
          <a:xfrm>
            <a:off x="1417208" y="8920510"/>
            <a:ext cx="5255261" cy="10587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55" name="Linha1"/>
          <p:cNvSpPr>
            <a:extLst>
              <a:ext uri="smNativeData">
                <pr:smNativeData xmlns="" xmlns:p14="http://schemas.microsoft.com/office/powerpoint/2010/main" xmlns:pr="smNativeData" val="SMDATA_13_csdHYBMAAAAlAAAACgAAAA8BAAAAkAAAAEgAAACQAAAASAAAAAAAAAAA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BAAAAAAAAAAAAAAlQ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KAFAAAMAAAAEAAAAAAAAAAAAAAAAAAAAAAAAAAeAAAAaAAAAAAAAAAAAAAAAAAAAAAAAAAAAAAAECcAABAnAAAAAAAAAAAAAAAAAAAAAAAAAAAAAAAAAAAAAAAAAAAAABQAAAAAAAAAwMD/AAAAAABkAAAAMgAAAAAAAABkAAAAAAAAAH9/fwAKAAAAHwAAAFQAAABPgb0F////AQAAAAAAAAAAAAAAAAAAAAAAAAAAAAAAAAAAAAAAAAAAAAAAAn9/fwDu7OEDzMzMAMDA/wB/f38AAAAAAAAAAAAAAAAAAAAAAAAAAAAhAAAAGAAAABQAAACoEQAANQIAAKoRAAC4GAAAEAAAACYAAAAIAAAA//////////8="/>
              </a:ext>
            </a:extLst>
          </p:cNvSpPr>
          <p:nvPr/>
        </p:nvSpPr>
        <p:spPr>
          <a:xfrm>
            <a:off x="1450312" y="5100990"/>
            <a:ext cx="8257" cy="4586218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56" name="CaixaTexto7"/>
          <p:cNvSpPr txBox="1">
            <a:extLst>
              <a:ext uri="smNativeData">
                <pr:smNativeData xmlns="" xmlns:p14="http://schemas.microsoft.com/office/powerpoint/2010/main" xmlns:pr="smNativeData" val="SMDATA_13_csdHYBMAAAAlAAAAEgAAAE8BAAAAkAAAAEgAAACQAAAASAAAAAAAAAAA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NwIAAD/fwAA/38AAAAAAAAJAAAABAAAAFMRAAAMAAAAEAAAAAAAAAAAAAAAAAAAAAAAAAAeAAAAaAAAAAAAAAAAAAAAAAAAAAAAAAAAAAAAECcAABAnAAAAAAAAAAAAAAAAAAAAAAAAAAAAAAAAAAAAAAAAAAAAABQAAAAAAAAAwMD/AAAAAABkAAAAMgAAAAAAAABkAAAAAAAAAH9/fwAKAAAAHwAAAFQAAABPgb0F////AQAAAAAAAAAAAAAAAAAAAAAAAAAAAAAAAAAAAAAAAAAAAAAAAn9/fwDu7OEDzMzMAMDA/wB/f38AAAAAAAAAAAAAAAAAAAAAAAAAAAAhAAAAGAAAABQAAABwAwAATwIAAJ8GAACPBAAAACAAACYAAAAIAAAA//////////8="/>
              </a:ext>
            </a:extLst>
          </p:cNvSpPr>
          <p:nvPr/>
        </p:nvSpPr>
        <p:spPr>
          <a:xfrm>
            <a:off x="135147" y="5117496"/>
            <a:ext cx="517525" cy="36576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numCol="1" spcCol="215900" anchor="t"/>
          <a:lstStyle/>
          <a:p>
            <a:pPr>
              <a:defRPr lang="pt-br"/>
            </a:pPr>
            <a:r>
              <a:rPr dirty="0"/>
              <a:t>(1)</a:t>
            </a:r>
          </a:p>
        </p:txBody>
      </p:sp>
      <p:sp>
        <p:nvSpPr>
          <p:cNvPr id="57" name="Linha3"/>
          <p:cNvSpPr>
            <a:extLst>
              <a:ext uri="smNativeData">
                <pr:smNativeData xmlns="" xmlns:p14="http://schemas.microsoft.com/office/powerpoint/2010/main" xmlns:pr="smNativeData" val="SMDATA_13_csdHYBMAAAAlAAAACgAAAA8BAAAAkAAAAEgAAACQAAAASAAAAAAAAAAA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BAAAAAAAAAAAAAAlQ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BPgb0F////AQAAAAAAAAAAAAAAAAAAAAAAAAAAAAAAAAAAAAAAAAAAAAAAAn9/fwDu7OEDzMzMAMDA/wB/f38AAAAAAAAAAAAAAAAAAAAAAAAAAAAhAAAAGAAAABQAAACoEQAAJwoAANo1AAAwCgAAEAAAACYAAAAIAAAA//////////8="/>
              </a:ext>
            </a:extLst>
          </p:cNvSpPr>
          <p:nvPr/>
        </p:nvSpPr>
        <p:spPr>
          <a:xfrm flipV="1">
            <a:off x="150384" y="6351214"/>
            <a:ext cx="6522086" cy="317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58" name="Linha5"/>
          <p:cNvSpPr>
            <a:extLst>
              <a:ext uri="smNativeData">
                <pr:smNativeData xmlns="" xmlns:p14="http://schemas.microsoft.com/office/powerpoint/2010/main" xmlns:pr="smNativeData" val="SMDATA_13_csdHYBMAAAAlAAAACgAAAA8BAAAAkAAAAEgAAACQAAAASAAAAAAAAAAA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BAAAAAAAAAAAAAAlQ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BPgb0F////AQAAAAAAAAAAAAAAAAAAAAAAAAAAAAAAAAAAAAAAAAAAAAAAAn9/fwDu7OEDzMzMAMDA/wB/f38AAAAAAAAAAAAAAAAAAAAAAAAAAAAhAAAAGAAAABQAAACIAwAAUCMAANo1AABiIwAAEAAAACYAAAAIAAAA//////////8="/>
              </a:ext>
            </a:extLst>
          </p:cNvSpPr>
          <p:nvPr/>
        </p:nvSpPr>
        <p:spPr>
          <a:xfrm flipV="1">
            <a:off x="1434189" y="7797835"/>
            <a:ext cx="5238280" cy="27514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59" name="Retângulo 58"/>
          <p:cNvSpPr/>
          <p:nvPr/>
        </p:nvSpPr>
        <p:spPr>
          <a:xfrm>
            <a:off x="135147" y="6382981"/>
            <a:ext cx="1299041" cy="30162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(  ) ORGÂNICO</a:t>
            </a:r>
          </a:p>
          <a:p>
            <a:endParaRPr lang="pt-BR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t-BR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(  ) INORGÂNICO</a:t>
            </a:r>
          </a:p>
          <a:p>
            <a:endParaRPr lang="pt-BR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t-BR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(  ) TRATÁVEL</a:t>
            </a:r>
          </a:p>
          <a:p>
            <a:endParaRPr lang="pt-BR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t-BR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(  ) NÃO TRATÁVEL</a:t>
            </a:r>
          </a:p>
          <a:p>
            <a:endParaRPr lang="pt-BR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t-BR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pH = </a:t>
            </a:r>
          </a:p>
          <a:p>
            <a:endParaRPr lang="pt-BR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t-BR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t-BR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t-BR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t-BR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0" name="CaixaTexto1"/>
          <p:cNvSpPr txBox="1">
            <a:extLst>
              <a:ext uri="smNativeData">
                <pr:smNativeData xmlns="" xmlns:p14="http://schemas.microsoft.com/office/powerpoint/2010/main" xmlns:pr="smNativeData" val="SMDATA_13_csdHYBMAAAAlAAAAEgAAAA8BAAAAkAAAAEgAAACQAAAASAAAAAAAAAAA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NwIAAD/fwAA/38AAAAAAAAJAAAABAAAAAAAAAAMAAAAEAAAAAAAAAAAAAAAAAAAAAAAAAAeAAAAaAAAAAAAAAAAAAAAAAAAAAAAAAAAAAAAECcAABAnAAAAAAAAAAAAAAAAAAAAAAAAAAAAAAAAAAAAAAAAAAAAABQAAAAAAAAAwMD/AAAAAABkAAAAMgAAAAAAAABkAAAAAAAAAH9/fwAKAAAAHwAAAFQAAABPgb0F////AQAAAAAAAAAAAAAAAAAAAAAAAAAAAAAAAAAAAAAAAAAAAAAAAn9/fwDu7OEDzMzMAMDA/wB/f38AAAAAAAAAAAAAAAAAAAAAAAAAAAAhAAAAGAAAABQAAADnEQAAIA4AAKg1AAArFwAAAAAAACYAAAAIAAAA//////////8="/>
              </a:ext>
            </a:extLst>
          </p:cNvSpPr>
          <p:nvPr/>
        </p:nvSpPr>
        <p:spPr>
          <a:xfrm>
            <a:off x="1487061" y="6381149"/>
            <a:ext cx="5202388" cy="1390307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numCol="1" spcCol="215900" anchor="t"/>
          <a:lstStyle/>
          <a:p>
            <a:pPr algn="just">
              <a:defRPr lang="pt-br"/>
            </a:pPr>
            <a:r>
              <a:rPr lang="pt-br" sz="1200" dirty="0">
                <a:latin typeface="Arial" panose="020B0604020202020204" pitchFamily="34" charset="0"/>
                <a:ea typeface="Arial Black" pitchFamily="2" charset="0"/>
                <a:cs typeface="Arial" panose="020B0604020202020204" pitchFamily="34" charset="0"/>
              </a:rPr>
              <a:t>Compostos majoritários:</a:t>
            </a:r>
            <a:endParaRPr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defRPr lang="pt-br"/>
            </a:pPr>
            <a:endParaRPr lang="pt-BR" sz="1200" dirty="0">
              <a:latin typeface="Arial" panose="020B0604020202020204" pitchFamily="34" charset="0"/>
              <a:ea typeface="Arial Black" pitchFamily="2" charset="0"/>
              <a:cs typeface="Arial" panose="020B0604020202020204" pitchFamily="34" charset="0"/>
            </a:endParaRPr>
          </a:p>
          <a:p>
            <a:pPr algn="just">
              <a:defRPr lang="pt-br"/>
            </a:pPr>
            <a:endParaRPr lang="pt-br" sz="1200" dirty="0">
              <a:latin typeface="Arial" panose="020B0604020202020204" pitchFamily="34" charset="0"/>
              <a:ea typeface="Arial Black" pitchFamily="2" charset="0"/>
              <a:cs typeface="Arial" panose="020B0604020202020204" pitchFamily="34" charset="0"/>
            </a:endParaRPr>
          </a:p>
          <a:p>
            <a:pPr algn="just">
              <a:defRPr lang="pt-br"/>
            </a:pPr>
            <a:r>
              <a:rPr lang="pt-br" sz="1200" dirty="0">
                <a:latin typeface="Arial" panose="020B0604020202020204" pitchFamily="34" charset="0"/>
                <a:ea typeface="Arial Black" pitchFamily="2" charset="0"/>
                <a:cs typeface="Arial" panose="020B0604020202020204" pitchFamily="34" charset="0"/>
              </a:rPr>
              <a:t>Compostos minoritários:</a:t>
            </a:r>
          </a:p>
        </p:txBody>
      </p:sp>
    </p:spTree>
    <p:extLst>
      <p:ext uri="{BB962C8B-B14F-4D97-AF65-F5344CB8AC3E}">
        <p14:creationId xmlns:p14="http://schemas.microsoft.com/office/powerpoint/2010/main" val="39711879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4" name="Imagem10" descr="SUGESTÃO PARA O BOLSO.png"/>
          <p:cNvPicPr>
            <a:picLocks noChangeAspect="1"/>
            <a:extLst>
              <a:ext uri="smNativeData">
                <pr:smNativeData xmlns="" xmlns:p14="http://schemas.microsoft.com/office/powerpoint/2010/main" xmlns:pr="smNativeData" val="SMDATA_15_csdHYBMAAAAlAAAAEQAAAC0AAAAAkAAAAEgAAACQAAAASAAAAAAAAAAA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AcAAAA4AAAAAAAAAAAAAAAAAAAA////AAAAAAAAAAAA/QoAAHECAACtEgAAJx8AAAAAAABkAAAAZAAAAAAAAAAjAAAABAAAAGQAAAAXAAAAFAAAAAAAAAAAAAAA/38AAP9/AAAAAAAACQAAAAQAAAAAAAAADAAAABAAAAAAAAAAAAAAAAAAAAAAAAAAHgAAAGgAAAAAAAAAAAAAAAAAAAAAAAAAAAAAABAnAAAQJwAAAAAAAAAAAAAAAAAAAAAAAAAAAAAAAAAAAAAAAAAAAAAUAAAAAAAAAMDA/wAAAAAAZAAAADIAAAAAAAAAZAAAAAAAAAB/f38ACgAAAB8AAABUAAAAT4G9Bf///wEAAAAAAAAAAAAAAAAAAAAAAAAAAAAAAAAAAAAAAAAAAAAAAAJ/f38A7uzhA8zMzADAwP8Af39/AAAAAAAAAAAAAAAAAP///wAAAAAAIQAAABgAAAAUAAAASi8AANgCAABcNQAADQUAABAAAAAmAAAACAAAAP//////////"/>
              </a:ext>
            </a:extLst>
          </p:cNvPicPr>
          <p:nvPr/>
        </p:nvPicPr>
        <p:blipFill>
          <a:blip r:embed="rId2"/>
          <a:srcRect l="28130" t="6250" r="47810" b="79750"/>
          <a:stretch>
            <a:fillRect/>
          </a:stretch>
        </p:blipFill>
        <p:spPr>
          <a:xfrm>
            <a:off x="5616353" y="5144168"/>
            <a:ext cx="986790" cy="358775"/>
          </a:xfrm>
          <a:prstGeom prst="rect">
            <a:avLst/>
          </a:prstGeom>
          <a:noFill/>
          <a:ln>
            <a:noFill/>
          </a:ln>
          <a:effectLst/>
        </p:spPr>
      </p:pic>
      <p:sp>
        <p:nvSpPr>
          <p:cNvPr id="75" name="CaixaDeTexto 74"/>
          <p:cNvSpPr txBox="1"/>
          <p:nvPr/>
        </p:nvSpPr>
        <p:spPr>
          <a:xfrm>
            <a:off x="1458570" y="5933089"/>
            <a:ext cx="5175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000" b="1" dirty="0"/>
              <a:t>(2)</a:t>
            </a:r>
          </a:p>
        </p:txBody>
      </p:sp>
      <p:graphicFrame>
        <p:nvGraphicFramePr>
          <p:cNvPr id="77" name="Tabela 7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31659703"/>
              </p:ext>
            </p:extLst>
          </p:nvPr>
        </p:nvGraphicFramePr>
        <p:xfrm>
          <a:off x="1544845" y="8941620"/>
          <a:ext cx="5144604" cy="74558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647339">
                  <a:extLst>
                    <a:ext uri="{9D8B030D-6E8A-4147-A177-3AD203B41FA5}">
                      <a16:colId xmlns:a16="http://schemas.microsoft.com/office/drawing/2014/main" val="3569719545"/>
                    </a:ext>
                  </a:extLst>
                </a:gridCol>
                <a:gridCol w="1497265">
                  <a:extLst>
                    <a:ext uri="{9D8B030D-6E8A-4147-A177-3AD203B41FA5}">
                      <a16:colId xmlns:a16="http://schemas.microsoft.com/office/drawing/2014/main" val="3398560570"/>
                    </a:ext>
                  </a:extLst>
                </a:gridCol>
              </a:tblGrid>
              <a:tr h="372794">
                <a:tc>
                  <a:txBody>
                    <a:bodyPr/>
                    <a:lstStyle/>
                    <a:p>
                      <a:r>
                        <a:rPr lang="pt-BR" sz="1200" b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Depto</a:t>
                      </a:r>
                      <a:r>
                        <a:rPr lang="pt-BR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</a:t>
                      </a:r>
                      <a:r>
                        <a:rPr lang="pt-BR" sz="1200" b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Lab</a:t>
                      </a:r>
                      <a:r>
                        <a:rPr lang="pt-BR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Data: 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09953631"/>
                  </a:ext>
                </a:extLst>
              </a:tr>
              <a:tr h="372794">
                <a:tc>
                  <a:txBody>
                    <a:bodyPr/>
                    <a:lstStyle/>
                    <a:p>
                      <a:r>
                        <a:rPr lang="pt-BR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Responsável: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t-BR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Fone: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65096550"/>
                  </a:ext>
                </a:extLst>
              </a:tr>
            </a:tbl>
          </a:graphicData>
        </a:graphic>
      </p:graphicFrame>
      <p:sp>
        <p:nvSpPr>
          <p:cNvPr id="78" name="CaixaTexto1"/>
          <p:cNvSpPr txBox="1">
            <a:extLst>
              <a:ext uri="smNativeData">
                <pr:smNativeData xmlns="" xmlns:p14="http://schemas.microsoft.com/office/powerpoint/2010/main" xmlns:pr="smNativeData" val="SMDATA_13_csdHYBMAAAAlAAAAEgAAAA8BAAAAkAAAAEgAAACQAAAASAAAAAAAAAAA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NwIAAD/fwAA/38AAAAAAAAJAAAABAAAAAAAAAAMAAAAEAAAAAAAAAAAAAAAAAAAAAAAAAAeAAAAaAAAAAAAAAAAAAAAAAAAAAAAAAAAAAAAECcAABAnAAAAAAAAAAAAAAAAAAAAAAAAAAAAAAAAAAAAAAAAAAAAABQAAAAAAAAAwMD/AAAAAABkAAAAMgAAAAAAAABkAAAAAAAAAH9/fwAKAAAAHwAAAFQAAABPgb0F////AQAAAAAAAAAAAAAAAAAAAAAAAAAAAAAAAAAAAAAAAAAAAAAAAn9/fwDu7OEDzMzMAMDA/wB/f38AAAAAAAAAAAAAAAAAAAAAAAAAAAAhAAAAGAAAABQAAADnEQAAIA4AAKg1AAArFwAAAAAAACYAAAAIAAAA//////////8="/>
              </a:ext>
            </a:extLst>
          </p:cNvSpPr>
          <p:nvPr/>
        </p:nvSpPr>
        <p:spPr>
          <a:xfrm>
            <a:off x="1487061" y="6381149"/>
            <a:ext cx="5202388" cy="2507911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numCol="1" spcCol="215900" anchor="t"/>
          <a:lstStyle/>
          <a:p>
            <a:pPr algn="just">
              <a:defRPr lang="pt-br"/>
            </a:pPr>
            <a:r>
              <a:rPr lang="pt-br" sz="1200" dirty="0">
                <a:latin typeface="Arial" panose="020B0604020202020204" pitchFamily="34" charset="0"/>
                <a:ea typeface="Arial Black" pitchFamily="2" charset="0"/>
                <a:cs typeface="Arial" panose="020B0604020202020204" pitchFamily="34" charset="0"/>
              </a:rPr>
              <a:t>pH = </a:t>
            </a:r>
          </a:p>
          <a:p>
            <a:pPr algn="just">
              <a:defRPr lang="pt-br"/>
            </a:pPr>
            <a:endParaRPr lang="pt-br" sz="1200" dirty="0">
              <a:latin typeface="Arial" panose="020B0604020202020204" pitchFamily="34" charset="0"/>
              <a:ea typeface="Arial Black" pitchFamily="2" charset="0"/>
              <a:cs typeface="Arial" panose="020B0604020202020204" pitchFamily="34" charset="0"/>
            </a:endParaRPr>
          </a:p>
          <a:p>
            <a:pPr algn="just">
              <a:defRPr lang="pt-br"/>
            </a:pPr>
            <a:endParaRPr lang="pt-BR" sz="1200" dirty="0">
              <a:latin typeface="Arial" panose="020B0604020202020204" pitchFamily="34" charset="0"/>
              <a:ea typeface="Arial Black" pitchFamily="2" charset="0"/>
              <a:cs typeface="Arial" panose="020B0604020202020204" pitchFamily="34" charset="0"/>
            </a:endParaRPr>
          </a:p>
          <a:p>
            <a:pPr algn="just">
              <a:defRPr lang="pt-br"/>
            </a:pPr>
            <a:endParaRPr lang="pt-BR" sz="1200" dirty="0">
              <a:latin typeface="Arial" panose="020B0604020202020204" pitchFamily="34" charset="0"/>
              <a:ea typeface="Arial Black" pitchFamily="2" charset="0"/>
              <a:cs typeface="Arial" panose="020B0604020202020204" pitchFamily="34" charset="0"/>
            </a:endParaRPr>
          </a:p>
          <a:p>
            <a:pPr algn="just">
              <a:defRPr lang="pt-br"/>
            </a:pPr>
            <a:r>
              <a:rPr lang="pt-br" sz="1200" dirty="0">
                <a:latin typeface="Arial" panose="020B0604020202020204" pitchFamily="34" charset="0"/>
                <a:ea typeface="Arial Black" pitchFamily="2" charset="0"/>
                <a:cs typeface="Arial" panose="020B0604020202020204" pitchFamily="34" charset="0"/>
              </a:rPr>
              <a:t>Qualquer informação que julgar importante:</a:t>
            </a:r>
            <a:endParaRPr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defRPr lang="pt-br"/>
            </a:pPr>
            <a:endParaRPr lang="pt-BR" sz="1200" dirty="0">
              <a:latin typeface="Arial" panose="020B0604020202020204" pitchFamily="34" charset="0"/>
              <a:ea typeface="Arial Black" pitchFamily="2" charset="0"/>
              <a:cs typeface="Arial" panose="020B0604020202020204" pitchFamily="34" charset="0"/>
            </a:endParaRPr>
          </a:p>
          <a:p>
            <a:pPr algn="just">
              <a:defRPr lang="pt-br"/>
            </a:pPr>
            <a:endParaRPr lang="pt-BR" sz="1200" dirty="0">
              <a:latin typeface="Arial" panose="020B0604020202020204" pitchFamily="34" charset="0"/>
              <a:ea typeface="Arial Black" pitchFamily="2" charset="0"/>
              <a:cs typeface="Arial" panose="020B0604020202020204" pitchFamily="34" charset="0"/>
            </a:endParaRPr>
          </a:p>
          <a:p>
            <a:pPr algn="just">
              <a:defRPr lang="pt-br"/>
            </a:pPr>
            <a:endParaRPr lang="pt-br" sz="1200" dirty="0">
              <a:latin typeface="Arial" panose="020B0604020202020204" pitchFamily="34" charset="0"/>
              <a:ea typeface="Arial Black" pitchFamily="2" charset="0"/>
              <a:cs typeface="Arial" panose="020B0604020202020204" pitchFamily="34" charset="0"/>
            </a:endParaRPr>
          </a:p>
        </p:txBody>
      </p:sp>
      <p:sp>
        <p:nvSpPr>
          <p:cNvPr id="79" name="Retângulo1"/>
          <p:cNvSpPr>
            <a:extLst>
              <a:ext uri="smNativeData">
                <pr:smNativeData xmlns="" xmlns:p14="http://schemas.microsoft.com/office/powerpoint/2010/main" xmlns:pr="smNativeData" val="SMDATA_13_csdHYBMAAAAlAAAAZAAAAA8BAAAAkAAAAEgAAACQAAAASAAAAAAAAAAAAAAAAAAAAAEAAABQAAAAAAAAAAAA4D8AAAAAAADgPwAAAAAAAOA/AAAAAAAA4D8AAAAAAADgPwAAAAAAAOA/AAAAAAAA4D8AAAAAAADgPwAAAAAAAOA/AAAAAAAA4D8CAAAAjAAAAAAAAAAAAAAAAAAAAP///wgAAAAAAAAAAAAAAAAAAAAAAAAAAAAAAAAAAAAAZAAAAAEAAABAAAAAAAAAAAAAAAAAAAAAAAAAAAAAAAAAAAAAAAAAAAAAAAAAAAAAAAAAAAAAAAAAAAAAAAAAAAAAAAAAAAAAAAAAAAAAAAAAAAAAAAAAAAAAAAAAAAAAFAAAADwAAAABAAAAAAAAAAAAAAlQ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A////AQAAAAAAAAAAAAAAAAAAAAAAAAAAAAAAAAAAAAAAAAAAAAAAAn9/fwDu7OEDzMzMAMDA/wB/f38AAAAAAAAAAAAAAAAAAAAAAAAAAAAhAAAAGAAAABQAAACIAwAANQIAANo1AAArKAAAEAAAACYAAAAIAAAA//////////8="/>
              </a:ext>
            </a:extLst>
          </p:cNvSpPr>
          <p:nvPr/>
        </p:nvSpPr>
        <p:spPr>
          <a:xfrm>
            <a:off x="150384" y="5100989"/>
            <a:ext cx="6539065" cy="4586219"/>
          </a:xfrm>
          <a:prstGeom prst="rect">
            <a:avLst/>
          </a:prstGeom>
          <a:noFill/>
          <a:ln w="38100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80" name="CaixaTexto2"/>
          <p:cNvSpPr txBox="1">
            <a:extLst>
              <a:ext uri="smNativeData">
                <pr:smNativeData xmlns="" xmlns:p14="http://schemas.microsoft.com/office/powerpoint/2010/main" xmlns:pr="smNativeData" val="SMDATA_13_csdHYBMAAAAlAAAAEgAAAE8BAAAAkAAAAEgAAACQAAAASAAAAAAAAAAA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NwIAAD/fwAA/38AAAAAAAAJAAAABAAAAAAAAAAMAAAAEAAAAAAAAAAAAAAAAAAAAAAAAAAeAAAAaAAAAAAAAAAAAAAAAAAAAAAAAAAAAAAAECcAABAnAAAAAAAAAAAAAAAAAAAAAAAAAAAAAAAAAAAAAAAAAAAAABQAAAAAAAAAwMD/AAAAAABkAAAAMgAAAAAAAABkAAAAAAAAAH9/fwAKAAAAHwAAAFQAAABPgb0F////AQAAAAAAAAAAAAAAAAAAAAAAAAAAAAAAAAAAAAAAAAAAAAAAAn9/fwDu7OEDzMzMAMDA/wB/f38AAAAAAAAAAAAAAAAAAAAAAAAAAAAhAAAAGAAAABQAAABjFwAAdgIAAKovAACmBQAAECAAACYAAAAIAAAA//////////8="/>
              </a:ext>
            </a:extLst>
          </p:cNvSpPr>
          <p:nvPr/>
        </p:nvSpPr>
        <p:spPr>
          <a:xfrm>
            <a:off x="1444048" y="5123211"/>
            <a:ext cx="5245402" cy="789831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numCol="1" spcCol="215900" anchor="t"/>
          <a:lstStyle/>
          <a:p>
            <a:pPr algn="ctr">
              <a:defRPr lang="pt-br" sz="2800">
                <a:latin typeface="Arial Black" pitchFamily="2" charset="0"/>
                <a:ea typeface="Arial Black" pitchFamily="2" charset="0"/>
                <a:cs typeface="Arial Black" pitchFamily="2" charset="0"/>
              </a:defRPr>
            </a:pPr>
            <a:r>
              <a:rPr sz="2400" dirty="0"/>
              <a:t>RESÍDUO QUÍMICO</a:t>
            </a:r>
          </a:p>
          <a:p>
            <a:pPr algn="ctr">
              <a:defRPr lang="pt-br" sz="2800">
                <a:latin typeface="Arial Black" pitchFamily="2" charset="0"/>
                <a:ea typeface="Arial Black" pitchFamily="2" charset="0"/>
                <a:cs typeface="Arial Black" pitchFamily="2" charset="0"/>
              </a:defRPr>
            </a:pPr>
            <a:r>
              <a:rPr lang="pt-BR" sz="2400" dirty="0"/>
              <a:t>DESCONHECIDO</a:t>
            </a:r>
            <a:endParaRPr sz="1600" dirty="0"/>
          </a:p>
        </p:txBody>
      </p:sp>
      <p:pic>
        <p:nvPicPr>
          <p:cNvPr id="81" name="Imagem9" descr="logoufscartrans.png"/>
          <p:cNvPicPr>
            <a:picLocks noChangeAspect="1"/>
            <a:extLst>
              <a:ext uri="smNativeData">
                <pr:smNativeData xmlns="" xmlns:p14="http://schemas.microsoft.com/office/powerpoint/2010/main" xmlns:pr="smNativeData" val="SMDATA_15_csdHYBMAAAAlAAAAEQAAAC0AAAAAkAAAAEgAAACQAAAASAAAAAAAAAAA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AcAAAA4AAAAAAAAAAAAAAAAAAAA////AAAAAAAAAAAAAAAAAAAAAAAAAAAAAAAAAAAAAABkAAAAZAAAAAAAAAAjAAAABAAAAGQAAAAXAAAAFAAAAAAAAAAAAAAA/38AAP9/AAAAAAAACQAAAAQAAAAAAAAADAAAABAAAAAAAAAAAAAAAAAAAAAAAAAAHgAAAGgAAAAAAAAAAAAAAAAAAAAAAAAAAAAAABAnAAAQJwAAAAAAAAAAAAAAAAAAAAAAAAAAAAAAAAAAAAAAAAAAAAAUAAAAAAAAAMDA/wAAAAAAZAAAADIAAAAAAAAAZAAAAAAAAAB/f38ACgAAAB8AAABUAAAAT4G9Bf///wEAAAAAAAAAAAAAAAAAAAAAAAAAAAAAAAAAAAAAAAAAAAAAAAJ/f38A7uzhA8zMzADAwP8Af39/AAAAAAAAAAAAAAAAAP///wAAAAAAIQAAABgAAAAUAAAAdxIAAJ0CAAA6FgAAWwUAABAAAAAmAAAACAAAAP//////////"/>
              </a:ext>
            </a:extLst>
          </p:cNvPicPr>
          <p:nvPr/>
        </p:nvPicPr>
        <p:blipFill>
          <a:blip r:embed="rId3"/>
          <a:stretch>
            <a:fillRect/>
          </a:stretch>
        </p:blipFill>
        <p:spPr>
          <a:xfrm>
            <a:off x="1539463" y="5160464"/>
            <a:ext cx="611505" cy="445770"/>
          </a:xfrm>
          <a:prstGeom prst="rect">
            <a:avLst/>
          </a:prstGeom>
          <a:noFill/>
          <a:ln>
            <a:noFill/>
          </a:ln>
          <a:effectLst/>
        </p:spPr>
      </p:pic>
      <p:sp>
        <p:nvSpPr>
          <p:cNvPr id="82" name="Linha3"/>
          <p:cNvSpPr>
            <a:extLst>
              <a:ext uri="smNativeData">
                <pr:smNativeData xmlns="" xmlns:p14="http://schemas.microsoft.com/office/powerpoint/2010/main" xmlns:pr="smNativeData" val="SMDATA_13_csdHYBMAAAAlAAAACgAAAA8BAAAAkAAAAEgAAACQAAAASAAAAAAAAAAA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BAAAAAAAAAAAAAAlQ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BPgb0F////AQAAAAAAAAAAAAAAAAAAAAAAAAAAAAAAAAAAAAAAAAAAAAAAAn9/fwDu7OEDzMzMAMDA/wB/f38AAAAAAAAAAAAAAAAAAAAAAAAAAAAhAAAAGAAAABQAAACoEQAAJwoAANo1AAAwCgAAEAAAACYAAAAIAAAA//////////8="/>
              </a:ext>
            </a:extLst>
          </p:cNvSpPr>
          <p:nvPr/>
        </p:nvSpPr>
        <p:spPr>
          <a:xfrm flipV="1">
            <a:off x="1444047" y="5923563"/>
            <a:ext cx="5245403" cy="1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83" name="Linha5"/>
          <p:cNvSpPr>
            <a:extLst>
              <a:ext uri="smNativeData">
                <pr:smNativeData xmlns="" xmlns:p14="http://schemas.microsoft.com/office/powerpoint/2010/main" xmlns:pr="smNativeData" val="SMDATA_13_csdHYBMAAAAlAAAACgAAAA8BAAAAkAAAAEgAAACQAAAASAAAAAAAAAAA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BAAAAAAAAAAAAAAlQ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BPgb0F////AQAAAAAAAAAAAAAAAAAAAAAAAAAAAAAAAAAAAAAAAAAAAAAAAn9/fwDu7OEDzMzMAMDA/wB/f38AAAAAAAAAAAAAAAAAAAAAAAAAAAAhAAAAGAAAABQAAACIAwAAUCMAANo1AABiIwAAEAAAACYAAAAIAAAA//////////8="/>
              </a:ext>
            </a:extLst>
          </p:cNvSpPr>
          <p:nvPr/>
        </p:nvSpPr>
        <p:spPr>
          <a:xfrm>
            <a:off x="1417208" y="8920510"/>
            <a:ext cx="5255261" cy="10587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84" name="Linha1"/>
          <p:cNvSpPr>
            <a:extLst>
              <a:ext uri="smNativeData">
                <pr:smNativeData xmlns="" xmlns:p14="http://schemas.microsoft.com/office/powerpoint/2010/main" xmlns:pr="smNativeData" val="SMDATA_13_csdHYBMAAAAlAAAACgAAAA8BAAAAkAAAAEgAAACQAAAASAAAAAAAAAAA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BAAAAAAAAAAAAAAlQ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KAFAAAMAAAAEAAAAAAAAAAAAAAAAAAAAAAAAAAeAAAAaAAAAAAAAAAAAAAAAAAAAAAAAAAAAAAAECcAABAnAAAAAAAAAAAAAAAAAAAAAAAAAAAAAAAAAAAAAAAAAAAAABQAAAAAAAAAwMD/AAAAAABkAAAAMgAAAAAAAABkAAAAAAAAAH9/fwAKAAAAHwAAAFQAAABPgb0F////AQAAAAAAAAAAAAAAAAAAAAAAAAAAAAAAAAAAAAAAAAAAAAAAAn9/fwDu7OEDzMzMAMDA/wB/f38AAAAAAAAAAAAAAAAAAAAAAAAAAAAhAAAAGAAAABQAAACoEQAANQIAAKoRAAC4GAAAEAAAACYAAAAIAAAA//////////8="/>
              </a:ext>
            </a:extLst>
          </p:cNvSpPr>
          <p:nvPr/>
        </p:nvSpPr>
        <p:spPr>
          <a:xfrm>
            <a:off x="1450312" y="5100990"/>
            <a:ext cx="8257" cy="4586218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85" name="CaixaTexto7"/>
          <p:cNvSpPr txBox="1">
            <a:extLst>
              <a:ext uri="smNativeData">
                <pr:smNativeData xmlns="" xmlns:p14="http://schemas.microsoft.com/office/powerpoint/2010/main" xmlns:pr="smNativeData" val="SMDATA_13_csdHYBMAAAAlAAAAEgAAAE8BAAAAkAAAAEgAAACQAAAASAAAAAAAAAAA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NwIAAD/fwAA/38AAAAAAAAJAAAABAAAAFMRAAAMAAAAEAAAAAAAAAAAAAAAAAAAAAAAAAAeAAAAaAAAAAAAAAAAAAAAAAAAAAAAAAAAAAAAECcAABAnAAAAAAAAAAAAAAAAAAAAAAAAAAAAAAAAAAAAAAAAAAAAABQAAAAAAAAAwMD/AAAAAABkAAAAMgAAAAAAAABkAAAAAAAAAH9/fwAKAAAAHwAAAFQAAABPgb0F////AQAAAAAAAAAAAAAAAAAAAAAAAAAAAAAAAAAAAAAAAAAAAAAAAn9/fwDu7OEDzMzMAMDA/wB/f38AAAAAAAAAAAAAAAAAAAAAAAAAAAAhAAAAGAAAABQAAABwAwAATwIAAJ8GAACPBAAAACAAACYAAAAIAAAA//////////8="/>
              </a:ext>
            </a:extLst>
          </p:cNvSpPr>
          <p:nvPr/>
        </p:nvSpPr>
        <p:spPr>
          <a:xfrm>
            <a:off x="135147" y="5117496"/>
            <a:ext cx="517525" cy="36576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numCol="1" spcCol="215900" anchor="t"/>
          <a:lstStyle/>
          <a:p>
            <a:pPr>
              <a:defRPr lang="pt-br"/>
            </a:pPr>
            <a:r>
              <a:rPr dirty="0"/>
              <a:t>(1)</a:t>
            </a:r>
          </a:p>
        </p:txBody>
      </p:sp>
      <p:sp>
        <p:nvSpPr>
          <p:cNvPr id="86" name="Linha3"/>
          <p:cNvSpPr>
            <a:extLst>
              <a:ext uri="smNativeData">
                <pr:smNativeData xmlns="" xmlns:p14="http://schemas.microsoft.com/office/powerpoint/2010/main" xmlns:pr="smNativeData" val="SMDATA_13_csdHYBMAAAAlAAAACgAAAA8BAAAAkAAAAEgAAACQAAAASAAAAAAAAAAA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BAAAAAAAAAAAAAAlQ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BPgb0F////AQAAAAAAAAAAAAAAAAAAAAAAAAAAAAAAAAAAAAAAAAAAAAAAAn9/fwDu7OEDzMzMAMDA/wB/f38AAAAAAAAAAAAAAAAAAAAAAAAAAAAhAAAAGAAAABQAAACoEQAAJwoAANo1AAAwCgAAEAAAACYAAAAIAAAA//////////8="/>
              </a:ext>
            </a:extLst>
          </p:cNvSpPr>
          <p:nvPr/>
        </p:nvSpPr>
        <p:spPr>
          <a:xfrm flipV="1">
            <a:off x="150384" y="6351214"/>
            <a:ext cx="6522086" cy="317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88" name="Retângulo 87"/>
          <p:cNvSpPr/>
          <p:nvPr/>
        </p:nvSpPr>
        <p:spPr>
          <a:xfrm>
            <a:off x="135147" y="6382981"/>
            <a:ext cx="1299041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(  ) SÓLIDO</a:t>
            </a:r>
          </a:p>
          <a:p>
            <a:endParaRPr lang="pt-BR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(  ) LÍQUIDO</a:t>
            </a:r>
          </a:p>
          <a:p>
            <a:endParaRPr lang="pt-BR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Reage em água:</a:t>
            </a:r>
          </a:p>
          <a:p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(   ) SIM; (   ) NÃO.</a:t>
            </a:r>
          </a:p>
          <a:p>
            <a:endParaRPr lang="pt-BR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Miscível em água:</a:t>
            </a:r>
          </a:p>
          <a:p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(   ) SIM; (   ) NÃO.</a:t>
            </a:r>
          </a:p>
          <a:p>
            <a:endParaRPr lang="pt-BR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Inflamável: </a:t>
            </a:r>
          </a:p>
          <a:p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(   ) SIM; (   ) NÃO.</a:t>
            </a:r>
          </a:p>
          <a:p>
            <a:endParaRPr lang="pt-BR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Apresenta Cl-: </a:t>
            </a:r>
          </a:p>
          <a:p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(   ) SIM; (   ) NÃO</a:t>
            </a:r>
          </a:p>
          <a:p>
            <a:endParaRPr lang="pt-BR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Apresentada COR: (   ) SIM; (   ) NÃO</a:t>
            </a:r>
          </a:p>
          <a:p>
            <a:endParaRPr lang="pt-BR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t-BR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1" name="Imagem10" descr="SUGESTÃO PARA O BOLSO.png"/>
          <p:cNvPicPr>
            <a:picLocks noChangeAspect="1"/>
            <a:extLst>
              <a:ext uri="smNativeData">
                <pr:smNativeData xmlns="" xmlns:p14="http://schemas.microsoft.com/office/powerpoint/2010/main" xmlns:pr="smNativeData" val="SMDATA_15_csdHYBMAAAAlAAAAEQAAAC0AAAAAkAAAAEgAAACQAAAASAAAAAAAAAAA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AcAAAA4AAAAAAAAAAAAAAAAAAAA////AAAAAAAAAAAA/QoAAHECAACtEgAAJx8AAAAAAABkAAAAZAAAAAAAAAAjAAAABAAAAGQAAAAXAAAAFAAAAAAAAAAAAAAA/38AAP9/AAAAAAAACQAAAAQAAAAAAAAADAAAABAAAAAAAAAAAAAAAAAAAAAAAAAAHgAAAGgAAAAAAAAAAAAAAAAAAAAAAAAAAAAAABAnAAAQJwAAAAAAAAAAAAAAAAAAAAAAAAAAAAAAAAAAAAAAAAAAAAAUAAAAAAAAAMDA/wAAAAAAZAAAADIAAAAAAAAAZAAAAAAAAAB/f38ACgAAAB8AAABUAAAAT4G9Bf///wEAAAAAAAAAAAAAAAAAAAAAAAAAAAAAAAAAAAAAAAAAAAAAAAJ/f38A7uzhA8zMzADAwP8Af39/AAAAAAAAAAAAAAAAAP///wAAAAAAIQAAABgAAAAUAAAASi8AANgCAABcNQAADQUAABAAAAAmAAAACAAAAP//////////"/>
              </a:ext>
            </a:extLst>
          </p:cNvPicPr>
          <p:nvPr/>
        </p:nvPicPr>
        <p:blipFill>
          <a:blip r:embed="rId2"/>
          <a:srcRect l="28130" t="6250" r="47810" b="79750"/>
          <a:stretch>
            <a:fillRect/>
          </a:stretch>
        </p:blipFill>
        <p:spPr>
          <a:xfrm>
            <a:off x="5616353" y="293873"/>
            <a:ext cx="986790" cy="358775"/>
          </a:xfrm>
          <a:prstGeom prst="rect">
            <a:avLst/>
          </a:prstGeom>
          <a:noFill/>
          <a:ln>
            <a:noFill/>
          </a:ln>
          <a:effectLst/>
        </p:spPr>
      </p:pic>
      <p:sp>
        <p:nvSpPr>
          <p:cNvPr id="32" name="CaixaDeTexto 31"/>
          <p:cNvSpPr txBox="1"/>
          <p:nvPr/>
        </p:nvSpPr>
        <p:spPr>
          <a:xfrm>
            <a:off x="1458570" y="1082794"/>
            <a:ext cx="5175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000" b="1" dirty="0"/>
              <a:t>(2)</a:t>
            </a:r>
          </a:p>
        </p:txBody>
      </p:sp>
      <p:sp>
        <p:nvSpPr>
          <p:cNvPr id="33" name="CaixaTexto6"/>
          <p:cNvSpPr txBox="1">
            <a:extLst>
              <a:ext uri="smNativeData">
                <pr:smNativeData xmlns="" xmlns:p14="http://schemas.microsoft.com/office/powerpoint/2010/main" xmlns:pr="smNativeData" val="SMDATA_13_csdHYBMAAAAlAAAAEgAAAE8BAAAAkAAAAEgAAACQAAAASAAAAAAAAAAA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NQIAAD/fwAA/38AAAAAAAAJAAAABAAAAAAAAAAMAAAAEAAAAAAAAAAAAAAAAAAAAAAAAAAeAAAAaAAAAAAAAAAAAAAAAAAAAAAAAAAAAAAAECcAABAnAAAAAAAAAAAAAAAAAAAAAAAAAAAAAAAAAAAAAAAAAAAAABQAAAAAAAAAwMD/AAAAAABkAAAAMgAAAAAAAABkAAAAAAAAAH9/fwAKAAAAHwAAAFQAAABPgb0F////AQAAAAAAAAAAAAAAAAAAAAAAAAAAAAAAAAAAAAAAAAAAAAAAAn9/fwDu7OEDzMzMAMDA/wB/f38AAAAAAAAAAAAAAAAAAAAAAAAAAAAhAAAAGAAAABQAAACIAwAAMBkAANo1AABAJAAAACAAACYAAAAIAAAA//////////8="/>
              </a:ext>
            </a:extLst>
          </p:cNvSpPr>
          <p:nvPr/>
        </p:nvSpPr>
        <p:spPr>
          <a:xfrm>
            <a:off x="1464834" y="2947541"/>
            <a:ext cx="5207636" cy="1133261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numCol="1" spcCol="215900" anchor="t"/>
          <a:lstStyle/>
          <a:p>
            <a:pPr>
              <a:defRPr lang="pt-br" sz="1400">
                <a:latin typeface="Arial Black" pitchFamily="2" charset="0"/>
                <a:ea typeface="Arial Black" pitchFamily="2" charset="0"/>
                <a:cs typeface="Arial Black" pitchFamily="2" charset="0"/>
              </a:defRPr>
            </a:pPr>
            <a:r>
              <a:rPr sz="1200" dirty="0">
                <a:latin typeface="Arial" panose="020B0604020202020204" pitchFamily="34" charset="0"/>
                <a:cs typeface="Arial" panose="020B0604020202020204" pitchFamily="34" charset="0"/>
              </a:rPr>
              <a:t>Frases de Perigo e observações sobre o resíduo:</a:t>
            </a:r>
          </a:p>
          <a:p>
            <a:pPr>
              <a:defRPr lang="pt-br" sz="1400">
                <a:latin typeface="Arial Black" pitchFamily="2" charset="0"/>
                <a:ea typeface="Arial Black" pitchFamily="2" charset="0"/>
                <a:cs typeface="Arial Black" pitchFamily="2" charset="0"/>
              </a:defRPr>
            </a:pPr>
            <a:endParaRPr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34" name="Tabela 3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79631386"/>
              </p:ext>
            </p:extLst>
          </p:nvPr>
        </p:nvGraphicFramePr>
        <p:xfrm>
          <a:off x="1544845" y="4091325"/>
          <a:ext cx="5144604" cy="74558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647339">
                  <a:extLst>
                    <a:ext uri="{9D8B030D-6E8A-4147-A177-3AD203B41FA5}">
                      <a16:colId xmlns:a16="http://schemas.microsoft.com/office/drawing/2014/main" val="3569719545"/>
                    </a:ext>
                  </a:extLst>
                </a:gridCol>
                <a:gridCol w="1497265">
                  <a:extLst>
                    <a:ext uri="{9D8B030D-6E8A-4147-A177-3AD203B41FA5}">
                      <a16:colId xmlns:a16="http://schemas.microsoft.com/office/drawing/2014/main" val="3398560570"/>
                    </a:ext>
                  </a:extLst>
                </a:gridCol>
              </a:tblGrid>
              <a:tr h="372794">
                <a:tc>
                  <a:txBody>
                    <a:bodyPr/>
                    <a:lstStyle/>
                    <a:p>
                      <a:r>
                        <a:rPr lang="pt-BR" sz="1200" b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Depto</a:t>
                      </a:r>
                      <a:r>
                        <a:rPr lang="pt-BR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</a:t>
                      </a:r>
                      <a:r>
                        <a:rPr lang="pt-BR" sz="1200" b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Lab</a:t>
                      </a:r>
                      <a:r>
                        <a:rPr lang="pt-BR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Data: 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09953631"/>
                  </a:ext>
                </a:extLst>
              </a:tr>
              <a:tr h="372794">
                <a:tc>
                  <a:txBody>
                    <a:bodyPr/>
                    <a:lstStyle/>
                    <a:p>
                      <a:r>
                        <a:rPr lang="pt-BR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Responsável: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t-BR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Fone: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65096550"/>
                  </a:ext>
                </a:extLst>
              </a:tr>
            </a:tbl>
          </a:graphicData>
        </a:graphic>
      </p:graphicFrame>
      <p:sp>
        <p:nvSpPr>
          <p:cNvPr id="35" name="Retângulo1"/>
          <p:cNvSpPr>
            <a:extLst>
              <a:ext uri="smNativeData">
                <pr:smNativeData xmlns="" xmlns:p14="http://schemas.microsoft.com/office/powerpoint/2010/main" xmlns:pr="smNativeData" val="SMDATA_13_csdHYBMAAAAlAAAAZAAAAA8BAAAAkAAAAEgAAACQAAAASAAAAAAAAAAAAAAAAAAAAAEAAABQAAAAAAAAAAAA4D8AAAAAAADgPwAAAAAAAOA/AAAAAAAA4D8AAAAAAADgPwAAAAAAAOA/AAAAAAAA4D8AAAAAAADgPwAAAAAAAOA/AAAAAAAA4D8CAAAAjAAAAAAAAAAAAAAAAAAAAP///wgAAAAAAAAAAAAAAAAAAAAAAAAAAAAAAAAAAAAAZAAAAAEAAABAAAAAAAAAAAAAAAAAAAAAAAAAAAAAAAAAAAAAAAAAAAAAAAAAAAAAAAAAAAAAAAAAAAAAAAAAAAAAAAAAAAAAAAAAAAAAAAAAAAAAAAAAAAAAAAAAAAAAFAAAADwAAAABAAAAAAAAAAAAAAlQ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A////AQAAAAAAAAAAAAAAAAAAAAAAAAAAAAAAAAAAAAAAAAAAAAAAAn9/fwDu7OEDzMzMAMDA/wB/f38AAAAAAAAAAAAAAAAAAAAAAAAAAAAhAAAAGAAAABQAAACIAwAANQIAANo1AAArKAAAEAAAACYAAAAIAAAA//////////8="/>
              </a:ext>
            </a:extLst>
          </p:cNvSpPr>
          <p:nvPr/>
        </p:nvSpPr>
        <p:spPr>
          <a:xfrm>
            <a:off x="150384" y="250694"/>
            <a:ext cx="6539065" cy="4586219"/>
          </a:xfrm>
          <a:prstGeom prst="rect">
            <a:avLst/>
          </a:prstGeom>
          <a:noFill/>
          <a:ln w="38100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36" name="CaixaTexto2"/>
          <p:cNvSpPr txBox="1">
            <a:extLst>
              <a:ext uri="smNativeData">
                <pr:smNativeData xmlns="" xmlns:p14="http://schemas.microsoft.com/office/powerpoint/2010/main" xmlns:pr="smNativeData" val="SMDATA_13_csdHYBMAAAAlAAAAEgAAAE8BAAAAkAAAAEgAAACQAAAASAAAAAAAAAAA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NwIAAD/fwAA/38AAAAAAAAJAAAABAAAAAAAAAAMAAAAEAAAAAAAAAAAAAAAAAAAAAAAAAAeAAAAaAAAAAAAAAAAAAAAAAAAAAAAAAAAAAAAECcAABAnAAAAAAAAAAAAAAAAAAAAAAAAAAAAAAAAAAAAAAAAAAAAABQAAAAAAAAAwMD/AAAAAABkAAAAMgAAAAAAAABkAAAAAAAAAH9/fwAKAAAAHwAAAFQAAABPgb0F////AQAAAAAAAAAAAAAAAAAAAAAAAAAAAAAAAAAAAAAAAAAAAAAAAn9/fwDu7OEDzMzMAMDA/wB/f38AAAAAAAAAAAAAAAAAAAAAAAAAAAAhAAAAGAAAABQAAABjFwAAdgIAAKovAACmBQAAECAAACYAAAAIAAAA//////////8="/>
              </a:ext>
            </a:extLst>
          </p:cNvSpPr>
          <p:nvPr/>
        </p:nvSpPr>
        <p:spPr>
          <a:xfrm>
            <a:off x="1444048" y="272916"/>
            <a:ext cx="5245402" cy="789831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numCol="1" spcCol="215900" anchor="t"/>
          <a:lstStyle/>
          <a:p>
            <a:pPr algn="ctr">
              <a:defRPr lang="pt-br" sz="2800">
                <a:latin typeface="Arial Black" pitchFamily="2" charset="0"/>
                <a:ea typeface="Arial Black" pitchFamily="2" charset="0"/>
                <a:cs typeface="Arial Black" pitchFamily="2" charset="0"/>
              </a:defRPr>
            </a:pPr>
            <a:r>
              <a:rPr sz="2400" dirty="0"/>
              <a:t>RESÍDUO QUÍMICO</a:t>
            </a:r>
          </a:p>
          <a:p>
            <a:pPr algn="ctr">
              <a:defRPr lang="pt-br" sz="2800">
                <a:latin typeface="Arial Black" pitchFamily="2" charset="0"/>
                <a:ea typeface="Arial Black" pitchFamily="2" charset="0"/>
                <a:cs typeface="Arial Black" pitchFamily="2" charset="0"/>
              </a:defRPr>
            </a:pPr>
            <a:r>
              <a:rPr lang="pt-BR" sz="2400" dirty="0"/>
              <a:t>AQUOSO INORGÂNICO</a:t>
            </a:r>
            <a:endParaRPr sz="2200" dirty="0"/>
          </a:p>
        </p:txBody>
      </p:sp>
      <p:pic>
        <p:nvPicPr>
          <p:cNvPr id="37" name="Imagem9" descr="logoufscartrans.png"/>
          <p:cNvPicPr>
            <a:picLocks noChangeAspect="1"/>
            <a:extLst>
              <a:ext uri="smNativeData">
                <pr:smNativeData xmlns="" xmlns:p14="http://schemas.microsoft.com/office/powerpoint/2010/main" xmlns:pr="smNativeData" val="SMDATA_15_csdHYBMAAAAlAAAAEQAAAC0AAAAAkAAAAEgAAACQAAAASAAAAAAAAAAA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AcAAAA4AAAAAAAAAAAAAAAAAAAA////AAAAAAAAAAAAAAAAAAAAAAAAAAAAAAAAAAAAAABkAAAAZAAAAAAAAAAjAAAABAAAAGQAAAAXAAAAFAAAAAAAAAAAAAAA/38AAP9/AAAAAAAACQAAAAQAAAAAAAAADAAAABAAAAAAAAAAAAAAAAAAAAAAAAAAHgAAAGgAAAAAAAAAAAAAAAAAAAAAAAAAAAAAABAnAAAQJwAAAAAAAAAAAAAAAAAAAAAAAAAAAAAAAAAAAAAAAAAAAAAUAAAAAAAAAMDA/wAAAAAAZAAAADIAAAAAAAAAZAAAAAAAAAB/f38ACgAAAB8AAABUAAAAT4G9Bf///wEAAAAAAAAAAAAAAAAAAAAAAAAAAAAAAAAAAAAAAAAAAAAAAAJ/f38A7uzhA8zMzADAwP8Af39/AAAAAAAAAAAAAAAAAP///wAAAAAAIQAAABgAAAAUAAAAdxIAAJ0CAAA6FgAAWwUAABAAAAAmAAAACAAAAP//////////"/>
              </a:ext>
            </a:extLst>
          </p:cNvPicPr>
          <p:nvPr/>
        </p:nvPicPr>
        <p:blipFill>
          <a:blip r:embed="rId3"/>
          <a:stretch>
            <a:fillRect/>
          </a:stretch>
        </p:blipFill>
        <p:spPr>
          <a:xfrm>
            <a:off x="1539463" y="310169"/>
            <a:ext cx="611505" cy="445770"/>
          </a:xfrm>
          <a:prstGeom prst="rect">
            <a:avLst/>
          </a:prstGeom>
          <a:noFill/>
          <a:ln>
            <a:noFill/>
          </a:ln>
          <a:effectLst/>
        </p:spPr>
      </p:pic>
      <p:sp>
        <p:nvSpPr>
          <p:cNvPr id="38" name="Linha3"/>
          <p:cNvSpPr>
            <a:extLst>
              <a:ext uri="smNativeData">
                <pr:smNativeData xmlns="" xmlns:p14="http://schemas.microsoft.com/office/powerpoint/2010/main" xmlns:pr="smNativeData" val="SMDATA_13_csdHYBMAAAAlAAAACgAAAA8BAAAAkAAAAEgAAACQAAAASAAAAAAAAAAA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BAAAAAAAAAAAAAAlQ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BPgb0F////AQAAAAAAAAAAAAAAAAAAAAAAAAAAAAAAAAAAAAAAAAAAAAAAAn9/fwDu7OEDzMzMAMDA/wB/f38AAAAAAAAAAAAAAAAAAAAAAAAAAAAhAAAAGAAAABQAAACoEQAAJwoAANo1AAAwCgAAEAAAACYAAAAIAAAA//////////8="/>
              </a:ext>
            </a:extLst>
          </p:cNvSpPr>
          <p:nvPr/>
        </p:nvSpPr>
        <p:spPr>
          <a:xfrm flipV="1">
            <a:off x="1444047" y="1073268"/>
            <a:ext cx="5245403" cy="1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39" name="Linha5"/>
          <p:cNvSpPr>
            <a:extLst>
              <a:ext uri="smNativeData">
                <pr:smNativeData xmlns="" xmlns:p14="http://schemas.microsoft.com/office/powerpoint/2010/main" xmlns:pr="smNativeData" val="SMDATA_13_csdHYBMAAAAlAAAACgAAAA8BAAAAkAAAAEgAAACQAAAASAAAAAAAAAAA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BAAAAAAAAAAAAAAlQ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BPgb0F////AQAAAAAAAAAAAAAAAAAAAAAAAAAAAAAAAAAAAAAAAAAAAAAAAn9/fwDu7OEDzMzMAMDA/wB/f38AAAAAAAAAAAAAAAAAAAAAAAAAAAAhAAAAGAAAABQAAACIAwAAUCMAANo1AABiIwAAEAAAACYAAAAIAAAA//////////8="/>
              </a:ext>
            </a:extLst>
          </p:cNvSpPr>
          <p:nvPr/>
        </p:nvSpPr>
        <p:spPr>
          <a:xfrm>
            <a:off x="1417208" y="4070215"/>
            <a:ext cx="5255261" cy="10587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40" name="Linha1"/>
          <p:cNvSpPr>
            <a:extLst>
              <a:ext uri="smNativeData">
                <pr:smNativeData xmlns="" xmlns:p14="http://schemas.microsoft.com/office/powerpoint/2010/main" xmlns:pr="smNativeData" val="SMDATA_13_csdHYBMAAAAlAAAACgAAAA8BAAAAkAAAAEgAAACQAAAASAAAAAAAAAAA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BAAAAAAAAAAAAAAlQ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KAFAAAMAAAAEAAAAAAAAAAAAAAAAAAAAAAAAAAeAAAAaAAAAAAAAAAAAAAAAAAAAAAAAAAAAAAAECcAABAnAAAAAAAAAAAAAAAAAAAAAAAAAAAAAAAAAAAAAAAAAAAAABQAAAAAAAAAwMD/AAAAAABkAAAAMgAAAAAAAABkAAAAAAAAAH9/fwAKAAAAHwAAAFQAAABPgb0F////AQAAAAAAAAAAAAAAAAAAAAAAAAAAAAAAAAAAAAAAAAAAAAAAAn9/fwDu7OEDzMzMAMDA/wB/f38AAAAAAAAAAAAAAAAAAAAAAAAAAAAhAAAAGAAAABQAAACoEQAANQIAAKoRAAC4GAAAEAAAACYAAAAIAAAA//////////8="/>
              </a:ext>
            </a:extLst>
          </p:cNvSpPr>
          <p:nvPr/>
        </p:nvSpPr>
        <p:spPr>
          <a:xfrm>
            <a:off x="1450312" y="250695"/>
            <a:ext cx="8257" cy="4586218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41" name="CaixaTexto7"/>
          <p:cNvSpPr txBox="1">
            <a:extLst>
              <a:ext uri="smNativeData">
                <pr:smNativeData xmlns="" xmlns:p14="http://schemas.microsoft.com/office/powerpoint/2010/main" xmlns:pr="smNativeData" val="SMDATA_13_csdHYBMAAAAlAAAAEgAAAE8BAAAAkAAAAEgAAACQAAAASAAAAAAAAAAA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NwIAAD/fwAA/38AAAAAAAAJAAAABAAAAFMRAAAMAAAAEAAAAAAAAAAAAAAAAAAAAAAAAAAeAAAAaAAAAAAAAAAAAAAAAAAAAAAAAAAAAAAAECcAABAnAAAAAAAAAAAAAAAAAAAAAAAAAAAAAAAAAAAAAAAAAAAAABQAAAAAAAAAwMD/AAAAAABkAAAAMgAAAAAAAABkAAAAAAAAAH9/fwAKAAAAHwAAAFQAAABPgb0F////AQAAAAAAAAAAAAAAAAAAAAAAAAAAAAAAAAAAAAAAAAAAAAAAAn9/fwDu7OEDzMzMAMDA/wB/f38AAAAAAAAAAAAAAAAAAAAAAAAAAAAhAAAAGAAAABQAAABwAwAATwIAAJ8GAACPBAAAACAAACYAAAAIAAAA//////////8="/>
              </a:ext>
            </a:extLst>
          </p:cNvSpPr>
          <p:nvPr/>
        </p:nvSpPr>
        <p:spPr>
          <a:xfrm>
            <a:off x="135147" y="267201"/>
            <a:ext cx="517525" cy="36576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numCol="1" spcCol="215900" anchor="t"/>
          <a:lstStyle/>
          <a:p>
            <a:pPr>
              <a:defRPr lang="pt-br"/>
            </a:pPr>
            <a:r>
              <a:rPr dirty="0"/>
              <a:t>(1)</a:t>
            </a:r>
          </a:p>
        </p:txBody>
      </p:sp>
      <p:sp>
        <p:nvSpPr>
          <p:cNvPr id="42" name="Linha3"/>
          <p:cNvSpPr>
            <a:extLst>
              <a:ext uri="smNativeData">
                <pr:smNativeData xmlns="" xmlns:p14="http://schemas.microsoft.com/office/powerpoint/2010/main" xmlns:pr="smNativeData" val="SMDATA_13_csdHYBMAAAAlAAAACgAAAA8BAAAAkAAAAEgAAACQAAAASAAAAAAAAAAA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BAAAAAAAAAAAAAAlQ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BPgb0F////AQAAAAAAAAAAAAAAAAAAAAAAAAAAAAAAAAAAAAAAAAAAAAAAAn9/fwDu7OEDzMzMAMDA/wB/f38AAAAAAAAAAAAAAAAAAAAAAAAAAAAhAAAAGAAAABQAAACoEQAAJwoAANo1AAAwCgAAEAAAACYAAAAIAAAA//////////8="/>
              </a:ext>
            </a:extLst>
          </p:cNvSpPr>
          <p:nvPr/>
        </p:nvSpPr>
        <p:spPr>
          <a:xfrm flipV="1">
            <a:off x="150384" y="1500919"/>
            <a:ext cx="6522086" cy="317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43" name="Linha5"/>
          <p:cNvSpPr>
            <a:extLst>
              <a:ext uri="smNativeData">
                <pr:smNativeData xmlns="" xmlns:p14="http://schemas.microsoft.com/office/powerpoint/2010/main" xmlns:pr="smNativeData" val="SMDATA_13_csdHYBMAAAAlAAAACgAAAA8BAAAAkAAAAEgAAACQAAAASAAAAAAAAAAA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BAAAAAAAAAAAAAAlQ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BPgb0F////AQAAAAAAAAAAAAAAAAAAAAAAAAAAAAAAAAAAAAAAAAAAAAAAAn9/fwDu7OEDzMzMAMDA/wB/f38AAAAAAAAAAAAAAAAAAAAAAAAAAAAhAAAAGAAAABQAAACIAwAAUCMAANo1AABiIwAAEAAAACYAAAAIAAAA//////////8="/>
              </a:ext>
            </a:extLst>
          </p:cNvSpPr>
          <p:nvPr/>
        </p:nvSpPr>
        <p:spPr>
          <a:xfrm flipV="1">
            <a:off x="1434189" y="2947540"/>
            <a:ext cx="5238280" cy="27514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44" name="Retângulo 43"/>
          <p:cNvSpPr/>
          <p:nvPr/>
        </p:nvSpPr>
        <p:spPr>
          <a:xfrm>
            <a:off x="135147" y="1532686"/>
            <a:ext cx="1299041" cy="30162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(  ) ORGÂNICO</a:t>
            </a:r>
          </a:p>
          <a:p>
            <a:endParaRPr lang="pt-BR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t-BR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(  ) INORGÂNICO</a:t>
            </a:r>
          </a:p>
          <a:p>
            <a:endParaRPr lang="pt-BR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t-BR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(  ) TRATÁVEL</a:t>
            </a:r>
          </a:p>
          <a:p>
            <a:endParaRPr lang="pt-BR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t-BR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(  ) NÃO TRATÁVEL</a:t>
            </a:r>
          </a:p>
          <a:p>
            <a:endParaRPr lang="pt-BR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t-BR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pH = </a:t>
            </a:r>
          </a:p>
          <a:p>
            <a:endParaRPr lang="pt-BR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t-BR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t-BR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t-BR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t-BR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5" name="CaixaTexto1"/>
          <p:cNvSpPr txBox="1">
            <a:extLst>
              <a:ext uri="smNativeData">
                <pr:smNativeData xmlns="" xmlns:p14="http://schemas.microsoft.com/office/powerpoint/2010/main" xmlns:pr="smNativeData" val="SMDATA_13_csdHYBMAAAAlAAAAEgAAAA8BAAAAkAAAAEgAAACQAAAASAAAAAAAAAAA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NwIAAD/fwAA/38AAAAAAAAJAAAABAAAAAAAAAAMAAAAEAAAAAAAAAAAAAAAAAAAAAAAAAAeAAAAaAAAAAAAAAAAAAAAAAAAAAAAAAAAAAAAECcAABAnAAAAAAAAAAAAAAAAAAAAAAAAAAAAAAAAAAAAAAAAAAAAABQAAAAAAAAAwMD/AAAAAABkAAAAMgAAAAAAAABkAAAAAAAAAH9/fwAKAAAAHwAAAFQAAABPgb0F////AQAAAAAAAAAAAAAAAAAAAAAAAAAAAAAAAAAAAAAAAAAAAAAAAn9/fwDu7OEDzMzMAMDA/wB/f38AAAAAAAAAAAAAAAAAAAAAAAAAAAAhAAAAGAAAABQAAADnEQAAIA4AAKg1AAArFwAAAAAAACYAAAAIAAAA//////////8="/>
              </a:ext>
            </a:extLst>
          </p:cNvSpPr>
          <p:nvPr/>
        </p:nvSpPr>
        <p:spPr>
          <a:xfrm>
            <a:off x="1487061" y="1530854"/>
            <a:ext cx="5202388" cy="1390307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numCol="1" spcCol="215900" anchor="t"/>
          <a:lstStyle/>
          <a:p>
            <a:pPr algn="just">
              <a:defRPr lang="pt-br"/>
            </a:pPr>
            <a:r>
              <a:rPr lang="pt-br" sz="1200" dirty="0">
                <a:latin typeface="Arial" panose="020B0604020202020204" pitchFamily="34" charset="0"/>
                <a:ea typeface="Arial Black" pitchFamily="2" charset="0"/>
                <a:cs typeface="Arial" panose="020B0604020202020204" pitchFamily="34" charset="0"/>
              </a:rPr>
              <a:t>Compostos majoritários:</a:t>
            </a:r>
            <a:endParaRPr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defRPr lang="pt-br"/>
            </a:pPr>
            <a:endParaRPr lang="pt-BR" sz="1200" dirty="0">
              <a:latin typeface="Arial" panose="020B0604020202020204" pitchFamily="34" charset="0"/>
              <a:ea typeface="Arial Black" pitchFamily="2" charset="0"/>
              <a:cs typeface="Arial" panose="020B0604020202020204" pitchFamily="34" charset="0"/>
            </a:endParaRPr>
          </a:p>
          <a:p>
            <a:pPr algn="just">
              <a:defRPr lang="pt-br"/>
            </a:pPr>
            <a:endParaRPr lang="pt-br" sz="1200" dirty="0">
              <a:latin typeface="Arial" panose="020B0604020202020204" pitchFamily="34" charset="0"/>
              <a:ea typeface="Arial Black" pitchFamily="2" charset="0"/>
              <a:cs typeface="Arial" panose="020B0604020202020204" pitchFamily="34" charset="0"/>
            </a:endParaRPr>
          </a:p>
          <a:p>
            <a:pPr algn="just">
              <a:defRPr lang="pt-br"/>
            </a:pPr>
            <a:r>
              <a:rPr lang="pt-br" sz="1200" dirty="0">
                <a:latin typeface="Arial" panose="020B0604020202020204" pitchFamily="34" charset="0"/>
                <a:ea typeface="Arial Black" pitchFamily="2" charset="0"/>
                <a:cs typeface="Arial" panose="020B0604020202020204" pitchFamily="34" charset="0"/>
              </a:rPr>
              <a:t>Compostos minoritários:</a:t>
            </a:r>
          </a:p>
        </p:txBody>
      </p:sp>
    </p:spTree>
    <p:extLst>
      <p:ext uri="{BB962C8B-B14F-4D97-AF65-F5344CB8AC3E}">
        <p14:creationId xmlns:p14="http://schemas.microsoft.com/office/powerpoint/2010/main" val="359493015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9004</TotalTime>
  <Words>742</Words>
  <Application>Microsoft Office PowerPoint</Application>
  <PresentationFormat>Papel A4 (210 x 297 mm)</PresentationFormat>
  <Paragraphs>226</Paragraphs>
  <Slides>6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6</vt:i4>
      </vt:variant>
    </vt:vector>
  </HeadingPairs>
  <TitlesOfParts>
    <vt:vector size="11" baseType="lpstr">
      <vt:lpstr>Arial</vt:lpstr>
      <vt:lpstr>Arial Black</vt:lpstr>
      <vt:lpstr>Calibri</vt:lpstr>
      <vt:lpstr>Calibri Light</vt:lpstr>
      <vt:lpstr>Tema do Office</vt:lpstr>
      <vt:lpstr>Instruções para o preenchimento dos rótulos</vt:lpstr>
      <vt:lpstr>Base de dados para consulta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Paula</dc:creator>
  <cp:lastModifiedBy>Paula Silva</cp:lastModifiedBy>
  <cp:revision>33</cp:revision>
  <dcterms:created xsi:type="dcterms:W3CDTF">2021-04-13T20:41:49Z</dcterms:created>
  <dcterms:modified xsi:type="dcterms:W3CDTF">2023-11-16T18:42:08Z</dcterms:modified>
</cp:coreProperties>
</file>