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6" r:id="rId4"/>
    <p:sldId id="260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15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08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11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9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56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2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77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64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5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58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DE2E-13B1-4B9A-AEB0-030A2074DEB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69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hs.dhigroup.com/PagesPhrases/SearchPhrases.aspx" TargetMode="External"/><Relationship Id="rId2" Type="http://schemas.openxmlformats.org/officeDocument/2006/relationships/hyperlink" Target="https://gestis-database.dguv.de/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meochemicals.noa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17855"/>
            <a:ext cx="6858000" cy="6056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Instruções para o preenchimento dos rótulos</a:t>
            </a:r>
            <a:endParaRPr lang="pt-BR" sz="2400" b="1" dirty="0"/>
          </a:p>
        </p:txBody>
      </p:sp>
      <p:pic>
        <p:nvPicPr>
          <p:cNvPr id="4" name="Imagem1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g0AACsLAABnEwAAtBA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51088" y="1482725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Imagem2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ZRMAADQLAADuGAAAvRA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088955" y="14815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Imagem3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Ch/3p8kJ7MPwAAAAAAAPA/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1hgAAF0LAABfHgAA5h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2602888" y="14815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Imagem4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YR4AAGoLAADqIwAA8xA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312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agem5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yMAAI8LAABoKQAAGBE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366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Imagem6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pAC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9gIAAFkLAAB/CAAA4hA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521089" y="1482725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Imagem7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hQgAAGYLAAAODgAA7xAAABAAAAAmAAAACAAAAP//////////"/>
              </a:ext>
            </a:extLst>
          </p:cNvPicPr>
          <p:nvPr/>
        </p:nvPicPr>
        <p:blipFill>
          <a:blip r:embed="rId8"/>
          <a:stretch>
            <a:fillRect/>
          </a:stretch>
        </p:blipFill>
        <p:spPr>
          <a:xfrm>
            <a:off x="1035022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Imagem8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ykAAGYLAAAALwAA7xAAABAAAAAmAAAACAAAAP//////////"/>
              </a:ext>
            </a:extLst>
          </p:cNvPicPr>
          <p:nvPr/>
        </p:nvPicPr>
        <p:blipFill>
          <a:blip r:embed="rId9"/>
          <a:stretch>
            <a:fillRect/>
          </a:stretch>
        </p:blipFill>
        <p:spPr>
          <a:xfrm>
            <a:off x="420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" name="CaixaTexto1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DdiM2Y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8AgAAGgzAAAwCwAAACAAACYAAAAIAAAA//////////8="/>
              </a:ext>
            </a:extLst>
          </p:cNvSpPr>
          <p:nvPr/>
        </p:nvSpPr>
        <p:spPr>
          <a:xfrm>
            <a:off x="196850" y="1052830"/>
            <a:ext cx="607060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1. Escolha os pictogramas pertinentes e cole no espaço (1):</a:t>
            </a:r>
          </a:p>
        </p:txBody>
      </p:sp>
      <p:sp>
        <p:nvSpPr>
          <p:cNvPr id="13" name="CaixaTexto4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/B8AAGgzAACsKgAAACAAACYAAAAIAAAA//////////8="/>
              </a:ext>
            </a:extLst>
          </p:cNvSpPr>
          <p:nvPr/>
        </p:nvSpPr>
        <p:spPr>
          <a:xfrm>
            <a:off x="196850" y="2258225"/>
            <a:ext cx="6546850" cy="1022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2. Escolha uma palavra de advertência e cole no espaço (2):</a:t>
            </a:r>
          </a:p>
          <a:p>
            <a:pPr>
              <a:defRPr lang="pt-br" sz="2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dirty="0"/>
              <a:t>	</a:t>
            </a:r>
            <a:r>
              <a:rPr lang="pt-br" sz="2000" dirty="0">
                <a:solidFill>
                  <a:srgbClr val="FF0000"/>
                </a:solidFill>
              </a:rPr>
              <a:t>PERIGO</a:t>
            </a:r>
          </a:p>
          <a:p>
            <a:pPr>
              <a:defRPr lang="pt-br" sz="2400">
                <a:solidFill>
                  <a:srgbClr val="FF0000"/>
                </a:solidFill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000" dirty="0"/>
              <a:t>	</a:t>
            </a:r>
            <a:r>
              <a:rPr sz="2000" dirty="0">
                <a:solidFill>
                  <a:srgbClr val="DEA900"/>
                </a:solidFill>
              </a:rPr>
              <a:t>ATENÇÃO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36" y="3187683"/>
            <a:ext cx="1303052" cy="1765317"/>
          </a:xfrm>
          <a:prstGeom prst="rect">
            <a:avLst/>
          </a:prstGeom>
        </p:spPr>
      </p:pic>
      <p:pic>
        <p:nvPicPr>
          <p:cNvPr id="15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11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6" name="CaixaDeTexto 15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PERIGO</a:t>
            </a:r>
          </a:p>
        </p:txBody>
      </p:sp>
      <p:sp>
        <p:nvSpPr>
          <p:cNvPr id="1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7797836"/>
            <a:ext cx="520763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Líquido e vapores altamente inflamáveis;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Provoca irritação ocular grave;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Pode provocar sonolência ou vertigem.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47022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 </a:t>
                      </a: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03/03/2021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 </a:t>
                      </a: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Joana Silva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 </a:t>
                      </a: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9999-9999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19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 </a:t>
            </a: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Acetato de </a:t>
            </a:r>
            <a:r>
              <a:rPr lang="pt-br" sz="1200" b="1" dirty="0" err="1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etila</a:t>
            </a: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 (~90%)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 </a:t>
            </a: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água, compostos orgânicos</a:t>
            </a:r>
          </a:p>
        </p:txBody>
      </p:sp>
      <p:sp>
        <p:nvSpPr>
          <p:cNvPr id="20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500" dirty="0"/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dirty="0"/>
              <a:t>SOLVENTES ORGÂNICOS PASSÍVEIS DE PURIFICAÇÃO</a:t>
            </a:r>
            <a:endParaRPr sz="1200" dirty="0"/>
          </a:p>
        </p:txBody>
      </p:sp>
      <p:pic>
        <p:nvPicPr>
          <p:cNvPr id="22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12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27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8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7797835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9" name="Retângulo 28"/>
          <p:cNvSpPr/>
          <p:nvPr/>
        </p:nvSpPr>
        <p:spPr>
          <a:xfrm>
            <a:off x="135147" y="6421081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) ROTA-EVAPORAÇÃO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LAVAGEM DE MATERIAL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EXTRAÇÃO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CROMATOGRA-FIA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UM COMPONENTE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COM ÁGUA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USO EM SOLUÇÕES</a:t>
            </a:r>
          </a:p>
        </p:txBody>
      </p:sp>
      <p:pic>
        <p:nvPicPr>
          <p:cNvPr id="30" name="Imagem3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Ch/3p8kJ7MPwAAAAAAAPA/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1hgAAF0LAABfHgAA5h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196850" y="5160464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1" name="Imagem1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g0AACsLAABnEwAAtBA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765022" y="5160464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3" name="CaixaTexto4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/B8AAGgzAACsKgAAACAAACYAAAAIAAAA//////////8="/>
              </a:ext>
            </a:extLst>
          </p:cNvSpPr>
          <p:nvPr/>
        </p:nvSpPr>
        <p:spPr>
          <a:xfrm>
            <a:off x="196850" y="3422952"/>
            <a:ext cx="5130524" cy="14608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3. Veja o exemplo abaixo;</a:t>
            </a:r>
          </a:p>
          <a:p>
            <a:pPr>
              <a:defRPr lang="pt-b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4. Sempre que possível indique a concentração das substâncias presentes.</a:t>
            </a:r>
          </a:p>
          <a:p>
            <a:pPr>
              <a:defRPr lang="pt-b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5. Lembre-se de colocar suas respostas em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negrito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6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Base de dados para consulta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European Chemical Agency (ECHA)</a:t>
            </a:r>
            <a:br>
              <a:rPr lang="en-US" sz="2400" b="1" dirty="0"/>
            </a:br>
            <a:r>
              <a:rPr lang="en-US" sz="2400" b="1" dirty="0"/>
              <a:t>https://echa.europa.eu/pt/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  <a:p>
            <a:r>
              <a:rPr lang="pt-BR" sz="2400" b="1" dirty="0"/>
              <a:t>GESTIS </a:t>
            </a:r>
            <a:r>
              <a:rPr lang="pt-BR" sz="2400" b="1" dirty="0" err="1"/>
              <a:t>Substance</a:t>
            </a:r>
            <a:r>
              <a:rPr lang="pt-BR" sz="2400" b="1" dirty="0"/>
              <a:t> </a:t>
            </a:r>
            <a:r>
              <a:rPr lang="pt-BR" sz="2400" b="1" dirty="0" err="1"/>
              <a:t>Database</a:t>
            </a:r>
            <a:r>
              <a:rPr lang="pt-BR" sz="2400" b="1" dirty="0"/>
              <a:t> </a:t>
            </a:r>
            <a:br>
              <a:rPr lang="pt-BR" sz="2400" dirty="0"/>
            </a:br>
            <a:r>
              <a:rPr lang="pt-BR" sz="2400" dirty="0">
                <a:hlinkClick r:id="rId2"/>
              </a:rPr>
              <a:t>https://gestis-database.dguv.de/search</a:t>
            </a:r>
            <a:endParaRPr lang="pt-BR" sz="2400" dirty="0"/>
          </a:p>
          <a:p>
            <a:endParaRPr lang="pt-BR" sz="2400" dirty="0"/>
          </a:p>
          <a:p>
            <a:r>
              <a:rPr lang="pt-BR" sz="2400" b="1" dirty="0"/>
              <a:t>traduzir frases H e P em português</a:t>
            </a:r>
            <a:br>
              <a:rPr lang="pt-BR" sz="2400" dirty="0"/>
            </a:br>
            <a:r>
              <a:rPr lang="pt-BR" sz="2400" dirty="0">
                <a:hlinkClick r:id="rId3"/>
              </a:rPr>
              <a:t>http://ghs.dhigroup.com/PagesPhrases/SearchPhrases.aspx</a:t>
            </a:r>
            <a:endParaRPr lang="pt-BR" sz="2400" dirty="0"/>
          </a:p>
          <a:p>
            <a:endParaRPr lang="pt-BR" sz="2400" dirty="0"/>
          </a:p>
          <a:p>
            <a:r>
              <a:rPr lang="pt-BR" sz="2400" b="1" dirty="0"/>
              <a:t>CAMEO - compatibilidade entre substâncias </a:t>
            </a:r>
            <a:r>
              <a:rPr lang="pt-BR" sz="2400" dirty="0">
                <a:hlinkClick r:id="rId4"/>
              </a:rPr>
              <a:t>https://cameochemicals.noaa.gov/</a:t>
            </a:r>
            <a:endParaRPr lang="pt-BR" sz="2400" dirty="0"/>
          </a:p>
          <a:p>
            <a:endParaRPr lang="pt-BR" sz="2400" dirty="0"/>
          </a:p>
          <a:p>
            <a:pPr marL="0" indent="0">
              <a:buNone/>
            </a:pPr>
            <a:br>
              <a:rPr lang="pt-BR" sz="2400" dirty="0"/>
            </a:b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001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93601" y="169050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87061" y="122586"/>
            <a:ext cx="5211913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  <a:endParaRPr lang="pt-BR" sz="300" dirty="0"/>
          </a:p>
          <a:p>
            <a:pPr algn="ctr">
              <a:lnSpc>
                <a:spcPct val="150000"/>
              </a:lnSpc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/>
              <a:t>SÓLIDOS CONTAMINADOS com ORGÂNICOS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475075" y="932464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4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2797211"/>
            <a:ext cx="6522086" cy="11437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1637700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Se você assinalou outros, indique qual: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Contaminantes Presentes: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10036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pic>
        <p:nvPicPr>
          <p:cNvPr id="8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55555" y="189955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921180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164886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391241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10036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11687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677"/>
              </p:ext>
            </p:extLst>
          </p:nvPr>
        </p:nvGraphicFramePr>
        <p:xfrm>
          <a:off x="163720" y="394099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4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135058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281725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DeTexto 25"/>
          <p:cNvSpPr txBox="1"/>
          <p:nvPr/>
        </p:nvSpPr>
        <p:spPr>
          <a:xfrm>
            <a:off x="191661" y="133232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( ) Plástico contaminado ( ) Papel contaminado  ( ) Vidro contaminado ( ) Outros</a:t>
            </a:r>
          </a:p>
        </p:txBody>
      </p:sp>
      <p:pic>
        <p:nvPicPr>
          <p:cNvPr id="3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86977" y="5052480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80437" y="5006016"/>
            <a:ext cx="5211913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  <a:endParaRPr lang="pt-BR" sz="300" dirty="0"/>
          </a:p>
          <a:p>
            <a:pPr algn="ctr">
              <a:lnSpc>
                <a:spcPct val="150000"/>
              </a:lnSpc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/>
              <a:t>SÓLIDOS CONTAMINADOS com INORGÂNICOS</a:t>
            </a:r>
            <a:endParaRPr sz="14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468451" y="5815894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41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3285" y="7680641"/>
            <a:ext cx="6522086" cy="11437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94562" y="6521130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Se você assinalou outros, indique qual: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Contaminantes Presentes: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3285" y="498379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pic>
        <p:nvPicPr>
          <p:cNvPr id="4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48931" y="5073385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1946" y="5804610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3285" y="653229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3285" y="879584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1946" y="498379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3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8048" y="500030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59517"/>
              </p:ext>
            </p:extLst>
          </p:nvPr>
        </p:nvGraphicFramePr>
        <p:xfrm>
          <a:off x="157096" y="882442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55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3285" y="623401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0265" y="770068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CaixaDeTexto 56"/>
          <p:cNvSpPr txBox="1"/>
          <p:nvPr/>
        </p:nvSpPr>
        <p:spPr>
          <a:xfrm>
            <a:off x="185037" y="621575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( ) Plástico contaminado ( ) Papel contaminado  ( ) Vidro contaminado ( ) Outros</a:t>
            </a:r>
          </a:p>
        </p:txBody>
      </p:sp>
    </p:spTree>
    <p:extLst>
      <p:ext uri="{BB962C8B-B14F-4D97-AF65-F5344CB8AC3E}">
        <p14:creationId xmlns:p14="http://schemas.microsoft.com/office/powerpoint/2010/main" val="293444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333632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0" name="CaixaDeTexto 39"/>
          <p:cNvSpPr txBox="1"/>
          <p:nvPr/>
        </p:nvSpPr>
        <p:spPr>
          <a:xfrm>
            <a:off x="1458570" y="115864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2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2987300"/>
            <a:ext cx="520763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75254"/>
              </p:ext>
            </p:extLst>
          </p:nvPr>
        </p:nvGraphicFramePr>
        <p:xfrm>
          <a:off x="1544845" y="4131084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 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8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1570613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</a:t>
            </a: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</p:txBody>
      </p:sp>
      <p:sp>
        <p:nvSpPr>
          <p:cNvPr id="2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290453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0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312675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/>
              <a:t>SOLVENTES ORGÂNICOS PASSÍVEIS DE PURIFICAÇÃO</a:t>
            </a:r>
            <a:endParaRPr sz="1400" dirty="0"/>
          </a:p>
        </p:txBody>
      </p:sp>
      <p:pic>
        <p:nvPicPr>
          <p:cNvPr id="31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349928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1173187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4109974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290454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306960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4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1540678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2987299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0" name="Retângulo 49"/>
          <p:cNvSpPr/>
          <p:nvPr/>
        </p:nvSpPr>
        <p:spPr>
          <a:xfrm>
            <a:off x="135147" y="1610545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ROTA-EVAPORAÇÃO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LAVAGEM DE MATERIAL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EXTRAÇÃO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CROMATOGRA-FIA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UM COMPONENTE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COM ÁGUA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USO EM SOLUÇÕES</a:t>
            </a:r>
          </a:p>
        </p:txBody>
      </p:sp>
      <p:pic>
        <p:nvPicPr>
          <p:cNvPr id="3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47580" y="5179394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CaixaDeTexto 37"/>
          <p:cNvSpPr txBox="1"/>
          <p:nvPr/>
        </p:nvSpPr>
        <p:spPr>
          <a:xfrm>
            <a:off x="1475075" y="5921903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39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7786651"/>
            <a:ext cx="6522086" cy="11226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6617614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5089803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50313" y="5112025"/>
            <a:ext cx="5300100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500" dirty="0"/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600" dirty="0"/>
              <a:t>SOLVENTES ORGÂNICOS NÃO HALOGENADO</a:t>
            </a:r>
            <a:endParaRPr sz="1600" baseline="30000" dirty="0"/>
          </a:p>
        </p:txBody>
      </p:sp>
      <p:pic>
        <p:nvPicPr>
          <p:cNvPr id="4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03031" y="5127526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5910619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6638304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8901858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5089804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3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5106310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05975"/>
              </p:ext>
            </p:extLst>
          </p:nvPr>
        </p:nvGraphicFramePr>
        <p:xfrm>
          <a:off x="163720" y="8930434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55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6340028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7806696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CaixaDeTexto 56"/>
          <p:cNvSpPr txBox="1"/>
          <p:nvPr/>
        </p:nvSpPr>
        <p:spPr>
          <a:xfrm>
            <a:off x="191661" y="6321764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T R A T A M E N T O     P O R     C O P R O C E S </a:t>
            </a:r>
            <a:r>
              <a:rPr lang="pt-BR" sz="1400" b="1" dirty="0" err="1">
                <a:solidFill>
                  <a:srgbClr val="FF0000"/>
                </a:solidFill>
              </a:rPr>
              <a:t>S</a:t>
            </a:r>
            <a:r>
              <a:rPr lang="pt-BR" sz="1400" b="1" dirty="0">
                <a:solidFill>
                  <a:srgbClr val="FF0000"/>
                </a:solidFill>
              </a:rPr>
              <a:t> A M E N T O</a:t>
            </a:r>
          </a:p>
        </p:txBody>
      </p:sp>
    </p:spTree>
    <p:extLst>
      <p:ext uri="{BB962C8B-B14F-4D97-AF65-F5344CB8AC3E}">
        <p14:creationId xmlns:p14="http://schemas.microsoft.com/office/powerpoint/2010/main" val="19542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47580" y="189955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7" name="CaixaDeTexto 16"/>
          <p:cNvSpPr txBox="1"/>
          <p:nvPr/>
        </p:nvSpPr>
        <p:spPr>
          <a:xfrm>
            <a:off x="1475075" y="956528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4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2797211"/>
            <a:ext cx="652208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1628175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10036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50313" y="122586"/>
            <a:ext cx="5300100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/>
              <a:t>SOLVENTES ORGÂNICOS HALOGENADOS e/ou GERADOR DE GASES TÓXICOS</a:t>
            </a:r>
            <a:endParaRPr sz="1400" baseline="30000" dirty="0"/>
          </a:p>
        </p:txBody>
      </p:sp>
      <p:pic>
        <p:nvPicPr>
          <p:cNvPr id="8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03031" y="138087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957276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164886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391241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10036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11687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87972"/>
              </p:ext>
            </p:extLst>
          </p:nvPr>
        </p:nvGraphicFramePr>
        <p:xfrm>
          <a:off x="163720" y="394099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4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135058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281725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DeTexto 25"/>
          <p:cNvSpPr txBox="1"/>
          <p:nvPr/>
        </p:nvSpPr>
        <p:spPr>
          <a:xfrm>
            <a:off x="191661" y="133232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T R A T A M E N T O     P O R     I N C I N E R A Ç Ã O</a:t>
            </a:r>
          </a:p>
        </p:txBody>
      </p:sp>
      <p:pic>
        <p:nvPicPr>
          <p:cNvPr id="45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6" name="CaixaDeTexto 45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4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7797836"/>
            <a:ext cx="5207636" cy="11332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Tabe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3223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4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dirty="0"/>
              <a:t>AQUOSO ORGÂNICO</a:t>
            </a:r>
            <a:endParaRPr sz="2200" dirty="0"/>
          </a:p>
        </p:txBody>
      </p:sp>
      <p:pic>
        <p:nvPicPr>
          <p:cNvPr id="52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5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57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7797835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9" name="Retângulo 58"/>
          <p:cNvSpPr/>
          <p:nvPr/>
        </p:nvSpPr>
        <p:spPr>
          <a:xfrm>
            <a:off x="135147" y="6382981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INORGÂNICO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NÃO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pH =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</a:t>
            </a:r>
          </a:p>
        </p:txBody>
      </p:sp>
    </p:spTree>
    <p:extLst>
      <p:ext uri="{BB962C8B-B14F-4D97-AF65-F5344CB8AC3E}">
        <p14:creationId xmlns:p14="http://schemas.microsoft.com/office/powerpoint/2010/main" val="397118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5" name="CaixaDeTexto 74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graphicFrame>
        <p:nvGraphicFramePr>
          <p:cNvPr id="77" name="Tabela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59703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78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25079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pH = </a:t>
            </a: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Qualquer informação que julgar importante: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</p:txBody>
      </p:sp>
      <p:sp>
        <p:nvSpPr>
          <p:cNvPr id="7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0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dirty="0"/>
              <a:t>DESCONHECIDO</a:t>
            </a:r>
            <a:endParaRPr sz="1600" dirty="0"/>
          </a:p>
        </p:txBody>
      </p:sp>
      <p:pic>
        <p:nvPicPr>
          <p:cNvPr id="81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3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86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Retângulo 87"/>
          <p:cNvSpPr/>
          <p:nvPr/>
        </p:nvSpPr>
        <p:spPr>
          <a:xfrm>
            <a:off x="135147" y="6382981"/>
            <a:ext cx="12990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SÓLIDO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LÍQUIDO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Reage em água: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 ) SIM; (   ) NÃO.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Miscível em água: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 ) SIM; (   ) NÃO.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Inflamável: 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 ) SIM; (   ) NÃO.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 Cl-: 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 ) SIM; (   ) NÃO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Apresentada COR: (   ) SIM; (   ) NÃO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293873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" name="CaixaDeTexto 31"/>
          <p:cNvSpPr txBox="1"/>
          <p:nvPr/>
        </p:nvSpPr>
        <p:spPr>
          <a:xfrm>
            <a:off x="1458570" y="1082794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(2)</a:t>
            </a:r>
          </a:p>
        </p:txBody>
      </p:sp>
      <p:sp>
        <p:nvSpPr>
          <p:cNvPr id="33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2947541"/>
            <a:ext cx="5207636" cy="11332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31386"/>
              </p:ext>
            </p:extLst>
          </p:nvPr>
        </p:nvGraphicFramePr>
        <p:xfrm>
          <a:off x="1544845" y="4091325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35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25069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272916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dirty="0"/>
              <a:t>AQUOSO INORGÂNICO</a:t>
            </a:r>
            <a:endParaRPr sz="2200" dirty="0"/>
          </a:p>
        </p:txBody>
      </p:sp>
      <p:pic>
        <p:nvPicPr>
          <p:cNvPr id="3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310169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1073268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4070215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250695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1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26720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42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150091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2947540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Retângulo 43"/>
          <p:cNvSpPr/>
          <p:nvPr/>
        </p:nvSpPr>
        <p:spPr>
          <a:xfrm>
            <a:off x="135147" y="1532686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INORGÂNICO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  ) NÃO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pH =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1530854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minoritários:</a:t>
            </a:r>
          </a:p>
        </p:txBody>
      </p:sp>
    </p:spTree>
    <p:extLst>
      <p:ext uri="{BB962C8B-B14F-4D97-AF65-F5344CB8AC3E}">
        <p14:creationId xmlns:p14="http://schemas.microsoft.com/office/powerpoint/2010/main" val="3594930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9004</TotalTime>
  <Words>742</Words>
  <Application>Microsoft Office PowerPoint</Application>
  <PresentationFormat>Papel A4 (210 x 297 mm)</PresentationFormat>
  <Paragraphs>226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do Office</vt:lpstr>
      <vt:lpstr>Instruções para o preenchimento dos rótulos</vt:lpstr>
      <vt:lpstr>Base de dados para consulta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</dc:creator>
  <cp:lastModifiedBy>Paula Silva</cp:lastModifiedBy>
  <cp:revision>33</cp:revision>
  <dcterms:created xsi:type="dcterms:W3CDTF">2021-04-13T20:41:49Z</dcterms:created>
  <dcterms:modified xsi:type="dcterms:W3CDTF">2023-11-16T18:42:08Z</dcterms:modified>
</cp:coreProperties>
</file>