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56" r:id="rId4"/>
    <p:sldId id="260" r:id="rId5"/>
    <p:sldId id="257" r:id="rId6"/>
    <p:sldId id="258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108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15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7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08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11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96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56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12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77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64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65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58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6DE2E-13B1-4B9A-AEB0-030A2074DEBB}" type="datetimeFigureOut">
              <a:rPr lang="pt-BR" smtClean="0"/>
              <a:t>24/01/2022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6F1D5-5F9D-411D-B3EE-DDD4F463A3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69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hs.dhigroup.com/PagesPhrases/SearchPhrases.aspx" TargetMode="External"/><Relationship Id="rId2" Type="http://schemas.openxmlformats.org/officeDocument/2006/relationships/hyperlink" Target="https://gestis-database.dguv.de/sear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meochemicals.noaa.go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17855"/>
            <a:ext cx="6858000" cy="60565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Instruções para o preenchimento dos rótulos</a:t>
            </a:r>
            <a:endParaRPr lang="pt-BR" sz="2400" b="1" dirty="0"/>
          </a:p>
        </p:txBody>
      </p:sp>
      <p:pic>
        <p:nvPicPr>
          <p:cNvPr id="4" name="Imagem1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3g0AACsLAABnEwAAtBA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551088" y="1482725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Imagem2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ZRMAADQLAADuGAAAvRA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088955" y="14815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Imagem3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Ch/3p8kJ7MPwAAAAAAAPA/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1hgAAF0LAABfHgAA5hA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2602888" y="14815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Imagem4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YR4AAGoLAADqIwAA8xAAABAAAAAmAAAACAAAAP//////////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3122144" y="14909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Imagem5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3yMAAI8LAABoKQAAGBEAABAAAAAmAAAACAAAAP//////////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3662144" y="14909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Imagem6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BpAC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9gIAAFkLAAB/CAAA4hAAABAAAAAmAAAACAAAAP//////////"/>
              </a:ext>
            </a:extLst>
          </p:cNvPicPr>
          <p:nvPr/>
        </p:nvPicPr>
        <p:blipFill>
          <a:blip r:embed="rId7"/>
          <a:stretch>
            <a:fillRect/>
          </a:stretch>
        </p:blipFill>
        <p:spPr>
          <a:xfrm>
            <a:off x="521089" y="1482725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Imagem7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hQgAAGYLAAAODgAA7xAAABAAAAAmAAAACAAAAP//////////"/>
              </a:ext>
            </a:extLst>
          </p:cNvPicPr>
          <p:nvPr/>
        </p:nvPicPr>
        <p:blipFill>
          <a:blip r:embed="rId8"/>
          <a:stretch>
            <a:fillRect/>
          </a:stretch>
        </p:blipFill>
        <p:spPr>
          <a:xfrm>
            <a:off x="1035022" y="14909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1" name="Imagem8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ykAAGYLAAAALwAA7xAAABAAAAAmAAAACAAAAP//////////"/>
              </a:ext>
            </a:extLst>
          </p:cNvPicPr>
          <p:nvPr/>
        </p:nvPicPr>
        <p:blipFill>
          <a:blip r:embed="rId9"/>
          <a:stretch>
            <a:fillRect/>
          </a:stretch>
        </p:blipFill>
        <p:spPr>
          <a:xfrm>
            <a:off x="4202144" y="1490980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" name="CaixaTexto1"/>
          <p:cNvSpPr txBox="1">
            <a:extLst>
              <a:ext uri="smNativeData">
                <pr:smNativeData xmlns:pr="smNativeData" xmlns:p14="http://schemas.microsoft.com/office/powerpoint/2010/main" xmlns="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DdiM2Y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aAgAA8AgAAGgzAAAwCwAAACAAACYAAAAIAAAA//////////8="/>
              </a:ext>
            </a:extLst>
          </p:cNvSpPr>
          <p:nvPr/>
        </p:nvSpPr>
        <p:spPr>
          <a:xfrm>
            <a:off x="196850" y="1052830"/>
            <a:ext cx="607060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1. Escolha os pictogramas pertinentes e cole no espaço (1):</a:t>
            </a:r>
          </a:p>
        </p:txBody>
      </p:sp>
      <p:sp>
        <p:nvSpPr>
          <p:cNvPr id="13" name="CaixaTexto4"/>
          <p:cNvSpPr txBox="1">
            <a:extLst>
              <a:ext uri="smNativeData">
                <pr:smNativeData xmlns:pr="smNativeData" xmlns:p14="http://schemas.microsoft.com/office/powerpoint/2010/main" xmlns="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aAgAA/B8AAGgzAACsKgAAACAAACYAAAAIAAAA//////////8="/>
              </a:ext>
            </a:extLst>
          </p:cNvSpPr>
          <p:nvPr/>
        </p:nvSpPr>
        <p:spPr>
          <a:xfrm>
            <a:off x="196850" y="2258225"/>
            <a:ext cx="6546850" cy="10229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2. Escolha uma palavra de advertência e cole no espaço (2):</a:t>
            </a:r>
          </a:p>
          <a:p>
            <a:pPr>
              <a:defRPr lang="pt-br" sz="2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dirty="0"/>
              <a:t>	</a:t>
            </a:r>
            <a:r>
              <a:rPr lang="pt-br" sz="2000" dirty="0">
                <a:solidFill>
                  <a:srgbClr val="FF0000"/>
                </a:solidFill>
              </a:rPr>
              <a:t>PERIGO</a:t>
            </a:r>
          </a:p>
          <a:p>
            <a:pPr>
              <a:defRPr lang="pt-br" sz="2400">
                <a:solidFill>
                  <a:srgbClr val="FF0000"/>
                </a:solidFill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000" dirty="0"/>
              <a:t>	</a:t>
            </a:r>
            <a:r>
              <a:rPr sz="2000" dirty="0">
                <a:solidFill>
                  <a:srgbClr val="DEA900"/>
                </a:solidFill>
              </a:rPr>
              <a:t>ATENÇÃO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936" y="3187683"/>
            <a:ext cx="1303052" cy="1765317"/>
          </a:xfrm>
          <a:prstGeom prst="rect">
            <a:avLst/>
          </a:prstGeom>
        </p:spPr>
      </p:pic>
      <p:pic>
        <p:nvPicPr>
          <p:cNvPr id="15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11"/>
          <a:srcRect l="28130" t="6250" r="47810" b="79750"/>
          <a:stretch>
            <a:fillRect/>
          </a:stretch>
        </p:blipFill>
        <p:spPr>
          <a:xfrm>
            <a:off x="5616353" y="5144168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6" name="CaixaDeTexto 15"/>
          <p:cNvSpPr txBox="1"/>
          <p:nvPr/>
        </p:nvSpPr>
        <p:spPr>
          <a:xfrm>
            <a:off x="1458570" y="5933089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PERIGO</a:t>
            </a:r>
            <a:endParaRPr lang="pt-BR" sz="2000" b="1" dirty="0"/>
          </a:p>
        </p:txBody>
      </p:sp>
      <p:sp>
        <p:nvSpPr>
          <p:cNvPr id="17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464834" y="7797836"/>
            <a:ext cx="5207636" cy="12241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</a:t>
            </a:r>
            <a:r>
              <a:rPr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Líquido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e vapores altamente </a:t>
            </a: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inflamáveis;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Provoca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irritação ocular </a:t>
            </a: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grave;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Pode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provocar sonolência ou </a:t>
            </a: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vertigem.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63368"/>
              </p:ext>
            </p:extLst>
          </p:nvPr>
        </p:nvGraphicFramePr>
        <p:xfrm>
          <a:off x="1544845" y="8941620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teste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 </a:t>
                      </a:r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03/03/2021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 </a:t>
                      </a:r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Paula Silva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 </a:t>
                      </a:r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98809-9779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19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6381149"/>
            <a:ext cx="5202388" cy="13903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</a:t>
            </a: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: </a:t>
            </a:r>
          </a:p>
          <a:p>
            <a:pPr algn="just">
              <a:defRPr lang="pt-br"/>
            </a:pPr>
            <a:r>
              <a:rPr lang="pt-br" sz="1200" b="1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Acetato de </a:t>
            </a:r>
            <a:r>
              <a:rPr lang="pt-br" sz="1200" b="1" dirty="0" err="1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etila</a:t>
            </a:r>
            <a:r>
              <a:rPr lang="pt-br" sz="1200" b="1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 (~90%)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</a:t>
            </a: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minoritários</a:t>
            </a: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: </a:t>
            </a:r>
          </a:p>
          <a:p>
            <a:pPr algn="just">
              <a:defRPr lang="pt-br"/>
            </a:pPr>
            <a:r>
              <a:rPr lang="pt-br" sz="1200" b="1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água, compostos orgânicos</a:t>
            </a:r>
          </a:p>
        </p:txBody>
      </p:sp>
      <p:sp>
        <p:nvSpPr>
          <p:cNvPr id="20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5100989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5123211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 smtClean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500" dirty="0" smtClean="0"/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dirty="0" smtClean="0"/>
              <a:t>SOLVENTES ORGÂNICOS PASSÍVEIS DE PURIFICAÇÃO</a:t>
            </a:r>
            <a:endParaRPr sz="1200" dirty="0"/>
          </a:p>
        </p:txBody>
      </p:sp>
      <p:pic>
        <p:nvPicPr>
          <p:cNvPr id="22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12"/>
          <a:stretch>
            <a:fillRect/>
          </a:stretch>
        </p:blipFill>
        <p:spPr>
          <a:xfrm>
            <a:off x="1539463" y="5160464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3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5923563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4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8920510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5100990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6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5117496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27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6351214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8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434189" y="7797835"/>
            <a:ext cx="5238280" cy="2751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9" name="Retângulo 28"/>
          <p:cNvSpPr/>
          <p:nvPr/>
        </p:nvSpPr>
        <p:spPr>
          <a:xfrm>
            <a:off x="135147" y="6421081"/>
            <a:ext cx="129904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) ROTA-EVAPORAÇÃO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LAVAGEM DE MATERIAL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EXTRAÇÃO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CROMATOGRA-FIA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UM COMPONENTE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COM ÁGUA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USO EM SOLUÇÕES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Imagem3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Ch/3p8kJ7MPwAAAAAAAPA/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1hgAAF0LAABfHgAA5hA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196850" y="5160464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1" name="Imagem1"/>
          <p:cNvPicPr>
            <a:extLst>
              <a:ext uri="smNativeData">
                <pr:smNativeData xmlns:pr="smNativeData" xmlns:p14="http://schemas.microsoft.com/office/powerpoint/2010/main" xmlns="" val="SMDATA_15_csdHYBMAAAAlAAAAEQ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3g0AACsLAABnEwAAtBA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765022" y="5160464"/>
            <a:ext cx="540000" cy="540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3" name="CaixaTexto4"/>
          <p:cNvSpPr txBox="1">
            <a:extLst>
              <a:ext uri="smNativeData">
                <pr:smNativeData xmlns:pr="smNativeData" xmlns:p14="http://schemas.microsoft.com/office/powerpoint/2010/main" xmlns="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aAgAA/B8AAGgzAACsKgAAACAAACYAAAAIAAAA//////////8="/>
              </a:ext>
            </a:extLst>
          </p:cNvSpPr>
          <p:nvPr/>
        </p:nvSpPr>
        <p:spPr>
          <a:xfrm>
            <a:off x="196850" y="3422952"/>
            <a:ext cx="5130524" cy="14608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 smtClean="0">
                <a:latin typeface="Arial" panose="020B0604020202020204" pitchFamily="34" charset="0"/>
                <a:cs typeface="Arial" panose="020B0604020202020204" pitchFamily="34" charset="0"/>
              </a:rPr>
              <a:t>3. Veja o exemplo abaixo;</a:t>
            </a:r>
          </a:p>
          <a:p>
            <a:pPr>
              <a:defRPr lang="pt-br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4. Sempre que possível indique a concentração das substâncias presentes.</a:t>
            </a:r>
          </a:p>
          <a:p>
            <a:pPr>
              <a:defRPr lang="pt-br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5. Lembre-se de colocar suas respostas em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negrito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6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Base de dados para consulta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European Chemical Agency (ECHA)</a:t>
            </a:r>
            <a:br>
              <a:rPr lang="en-US" sz="2400" b="1" dirty="0"/>
            </a:br>
            <a:r>
              <a:rPr lang="en-US" sz="2400" b="1" dirty="0"/>
              <a:t>https://echa.europa.eu/pt/</a:t>
            </a:r>
            <a:r>
              <a:rPr lang="en-US" sz="2400" dirty="0"/>
              <a:t> </a:t>
            </a:r>
            <a:br>
              <a:rPr lang="en-US" sz="2400" dirty="0"/>
            </a:br>
            <a:endParaRPr lang="en-US" sz="2400" dirty="0" smtClean="0"/>
          </a:p>
          <a:p>
            <a:r>
              <a:rPr lang="pt-BR" sz="2400" b="1" dirty="0"/>
              <a:t>GESTIS </a:t>
            </a:r>
            <a:r>
              <a:rPr lang="pt-BR" sz="2400" b="1" dirty="0" err="1"/>
              <a:t>Substance</a:t>
            </a:r>
            <a:r>
              <a:rPr lang="pt-BR" sz="2400" b="1" dirty="0"/>
              <a:t> </a:t>
            </a:r>
            <a:r>
              <a:rPr lang="pt-BR" sz="2400" b="1" dirty="0" err="1"/>
              <a:t>Database</a:t>
            </a:r>
            <a:r>
              <a:rPr lang="pt-BR" sz="2400" b="1" dirty="0"/>
              <a:t> 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hlinkClick r:id="rId2"/>
              </a:rPr>
              <a:t>https://</a:t>
            </a:r>
            <a:r>
              <a:rPr lang="pt-BR" sz="2400" dirty="0" smtClean="0">
                <a:hlinkClick r:id="rId2"/>
              </a:rPr>
              <a:t>gestis-database.dguv.de/search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b="1" dirty="0"/>
              <a:t>traduzir </a:t>
            </a:r>
            <a:r>
              <a:rPr lang="pt-BR" sz="2400" b="1" dirty="0" smtClean="0"/>
              <a:t>frases </a:t>
            </a:r>
            <a:r>
              <a:rPr lang="pt-BR" sz="2400" b="1" dirty="0"/>
              <a:t>H e P em </a:t>
            </a:r>
            <a:r>
              <a:rPr lang="pt-BR" sz="2400" b="1" dirty="0" smtClean="0"/>
              <a:t>português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hlinkClick r:id="rId3"/>
              </a:rPr>
              <a:t>http://</a:t>
            </a:r>
            <a:r>
              <a:rPr lang="pt-BR" sz="2400" dirty="0" smtClean="0">
                <a:hlinkClick r:id="rId3"/>
              </a:rPr>
              <a:t>ghs.dhigroup.com/PagesPhrases/SearchPhrases.aspx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400" b="1" dirty="0" smtClean="0"/>
              <a:t>CAMEO - </a:t>
            </a:r>
            <a:r>
              <a:rPr lang="pt-BR" sz="2400" b="1" dirty="0"/>
              <a:t>compatibilidade entre substâncias </a:t>
            </a:r>
            <a:r>
              <a:rPr lang="pt-BR" sz="2400" dirty="0">
                <a:hlinkClick r:id="rId4"/>
              </a:rPr>
              <a:t>https://cameochemicals.noaa.gov</a:t>
            </a:r>
            <a:r>
              <a:rPr lang="pt-BR" sz="2400" dirty="0" smtClean="0">
                <a:hlinkClick r:id="rId4"/>
              </a:rPr>
              <a:t>/</a:t>
            </a:r>
            <a:endParaRPr lang="pt-BR" sz="2400" dirty="0" smtClean="0"/>
          </a:p>
          <a:p>
            <a:endParaRPr lang="pt-BR" sz="2400" dirty="0"/>
          </a:p>
          <a:p>
            <a:pPr marL="0" indent="0">
              <a:buNone/>
            </a:pP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5001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93601" y="169050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87061" y="122586"/>
            <a:ext cx="5211913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</a:t>
            </a:r>
            <a:r>
              <a:rPr sz="2400" dirty="0" smtClean="0"/>
              <a:t>QUÍMICO</a:t>
            </a:r>
            <a:endParaRPr lang="pt-BR" sz="300" dirty="0" smtClean="0"/>
          </a:p>
          <a:p>
            <a:pPr algn="ctr">
              <a:lnSpc>
                <a:spcPct val="150000"/>
              </a:lnSpc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400" dirty="0" smtClean="0"/>
              <a:t>SÓLIDOS CONTAMINADOS como ORGÂNICOS</a:t>
            </a:r>
            <a:endParaRPr lang="pt-BR" sz="14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475075" y="932464"/>
            <a:ext cx="5168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(2)</a:t>
            </a:r>
            <a:endParaRPr lang="pt-BR" sz="2000" b="1" dirty="0"/>
          </a:p>
        </p:txBody>
      </p:sp>
      <p:sp>
        <p:nvSpPr>
          <p:cNvPr id="4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59909" y="2797211"/>
            <a:ext cx="6522086" cy="114378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</a:t>
            </a:r>
            <a:r>
              <a:rPr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201186" y="1637700"/>
            <a:ext cx="6442708" cy="1159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Se você assinalou outros, indique qual: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Contaminantes Presentes:</a:t>
            </a:r>
          </a:p>
          <a:p>
            <a:pPr algn="just">
              <a:defRPr lang="pt-br"/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9909" y="100364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pic>
        <p:nvPicPr>
          <p:cNvPr id="8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55555" y="189955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>
            <a:off x="1458570" y="921180"/>
            <a:ext cx="5240405" cy="175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ha4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chgAANo1AAC4GAAAEAAAACYAAAAIAAAA//////////8="/>
              </a:ext>
            </a:extLst>
          </p:cNvSpPr>
          <p:nvPr/>
        </p:nvSpPr>
        <p:spPr>
          <a:xfrm flipV="1">
            <a:off x="159909" y="1648865"/>
            <a:ext cx="6522086" cy="597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59909" y="3912419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 flipH="1">
            <a:off x="1458570" y="100365"/>
            <a:ext cx="1268" cy="122926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44672" y="116871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6677"/>
              </p:ext>
            </p:extLst>
          </p:nvPr>
        </p:nvGraphicFramePr>
        <p:xfrm>
          <a:off x="163720" y="3940995"/>
          <a:ext cx="6518275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1222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897053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24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9909" y="1350589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76889" y="2817257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6" name="CaixaDeTexto 25"/>
          <p:cNvSpPr txBox="1"/>
          <p:nvPr/>
        </p:nvSpPr>
        <p:spPr>
          <a:xfrm>
            <a:off x="191661" y="1332325"/>
            <a:ext cx="6452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( ) Plástico contaminado ( ) Papel contaminado  ( ) Vidro contaminado ( ) Outros</a:t>
            </a:r>
            <a:endParaRPr lang="pt-BR" sz="1400" b="1" dirty="0"/>
          </a:p>
        </p:txBody>
      </p:sp>
      <p:pic>
        <p:nvPicPr>
          <p:cNvPr id="34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86977" y="5052480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8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80437" y="5006016"/>
            <a:ext cx="5211913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</a:t>
            </a:r>
            <a:r>
              <a:rPr sz="2400" dirty="0" smtClean="0"/>
              <a:t>QUÍMICO</a:t>
            </a:r>
            <a:endParaRPr lang="pt-BR" sz="300" dirty="0" smtClean="0"/>
          </a:p>
          <a:p>
            <a:pPr algn="ctr">
              <a:lnSpc>
                <a:spcPct val="150000"/>
              </a:lnSpc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400" dirty="0" smtClean="0"/>
              <a:t>SÓLIDOS CONTAMINADOS com INORGÂNICOS</a:t>
            </a:r>
            <a:endParaRPr sz="1400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1468451" y="5815894"/>
            <a:ext cx="5168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(2)</a:t>
            </a:r>
            <a:endParaRPr lang="pt-BR" sz="2000" b="1" dirty="0"/>
          </a:p>
        </p:txBody>
      </p:sp>
      <p:sp>
        <p:nvSpPr>
          <p:cNvPr id="41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53285" y="7680641"/>
            <a:ext cx="6522086" cy="114378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</a:t>
            </a:r>
            <a:r>
              <a:rPr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94562" y="6521130"/>
            <a:ext cx="6442708" cy="1159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Se você assinalou outros, indique qual: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Contaminantes Presentes:</a:t>
            </a:r>
          </a:p>
          <a:p>
            <a:pPr algn="just">
              <a:defRPr lang="pt-br"/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3285" y="4983794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pic>
        <p:nvPicPr>
          <p:cNvPr id="47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48931" y="5073385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8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>
            <a:off x="1451946" y="5804610"/>
            <a:ext cx="5240405" cy="175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9" name="Linha4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chgAANo1AAC4GAAAEAAAACYAAAAIAAAA//////////8="/>
              </a:ext>
            </a:extLst>
          </p:cNvSpPr>
          <p:nvPr/>
        </p:nvSpPr>
        <p:spPr>
          <a:xfrm flipV="1">
            <a:off x="153285" y="6532295"/>
            <a:ext cx="6522086" cy="597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53285" y="8795849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2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 flipH="1">
            <a:off x="1451946" y="4983795"/>
            <a:ext cx="1268" cy="122926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3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8048" y="5000301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graphicFrame>
        <p:nvGraphicFramePr>
          <p:cNvPr id="54" name="Tabela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559517"/>
              </p:ext>
            </p:extLst>
          </p:nvPr>
        </p:nvGraphicFramePr>
        <p:xfrm>
          <a:off x="157096" y="8824425"/>
          <a:ext cx="6518275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1222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897053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55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3285" y="6234019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6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70265" y="7700687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7" name="CaixaDeTexto 56"/>
          <p:cNvSpPr txBox="1"/>
          <p:nvPr/>
        </p:nvSpPr>
        <p:spPr>
          <a:xfrm>
            <a:off x="185037" y="6215755"/>
            <a:ext cx="6452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( ) Plástico contaminado ( ) Papel contaminado  ( ) Vidro contaminado ( ) Outros</a:t>
            </a:r>
            <a:endParaRPr lang="pt-BR" sz="1400" b="1" dirty="0"/>
          </a:p>
        </p:txBody>
      </p:sp>
    </p:spTree>
    <p:extLst>
      <p:ext uri="{BB962C8B-B14F-4D97-AF65-F5344CB8AC3E}">
        <p14:creationId xmlns:p14="http://schemas.microsoft.com/office/powerpoint/2010/main" val="293444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16353" y="333632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0" name="CaixaDeTexto 39"/>
          <p:cNvSpPr txBox="1"/>
          <p:nvPr/>
        </p:nvSpPr>
        <p:spPr>
          <a:xfrm>
            <a:off x="1458570" y="1158649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(2)</a:t>
            </a:r>
            <a:endParaRPr lang="pt-BR" sz="2000" b="1" dirty="0"/>
          </a:p>
        </p:txBody>
      </p:sp>
      <p:sp>
        <p:nvSpPr>
          <p:cNvPr id="27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464834" y="2987300"/>
            <a:ext cx="5207636" cy="12241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</a:t>
            </a:r>
            <a:r>
              <a:rPr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2" name="Tabela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175254"/>
              </p:ext>
            </p:extLst>
          </p:nvPr>
        </p:nvGraphicFramePr>
        <p:xfrm>
          <a:off x="1544845" y="4131084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 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 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28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1570613"/>
            <a:ext cx="5202388" cy="13903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</a:t>
            </a: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:</a:t>
            </a: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	</a:t>
            </a:r>
            <a:endParaRPr lang="pt-BR" sz="1200" b="1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b="1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	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</a:t>
            </a: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minoritários</a:t>
            </a: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:</a:t>
            </a: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	</a:t>
            </a:r>
            <a:endParaRPr lang="pt-BR" sz="1200" b="1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b="1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	</a:t>
            </a:r>
            <a:endParaRPr lang="pt-br" sz="1200" b="1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</p:txBody>
      </p:sp>
      <p:sp>
        <p:nvSpPr>
          <p:cNvPr id="29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290453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0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312675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 smtClean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400" dirty="0" smtClean="0"/>
              <a:t>SOLVENTES ORGÂNICOS PASSÍVEIS DE PURIFICAÇÃO</a:t>
            </a:r>
            <a:endParaRPr sz="1400" dirty="0"/>
          </a:p>
        </p:txBody>
      </p:sp>
      <p:pic>
        <p:nvPicPr>
          <p:cNvPr id="31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39463" y="349928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3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1173187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5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4109974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290454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7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306960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43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1540678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4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434189" y="2987299"/>
            <a:ext cx="5238280" cy="2751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0" name="Retângulo 49"/>
          <p:cNvSpPr/>
          <p:nvPr/>
        </p:nvSpPr>
        <p:spPr>
          <a:xfrm>
            <a:off x="135147" y="1610545"/>
            <a:ext cx="129904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ROTA-EVAPORAÇÃO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LAVAGEM DE MATERIAL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EXTRAÇÃO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CROMATOGRA-FIA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UM COMPONENTE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COM ÁGUA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USO EM SOLUÇÕES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47580" y="5179394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8" name="CaixaDeTexto 37"/>
          <p:cNvSpPr txBox="1"/>
          <p:nvPr/>
        </p:nvSpPr>
        <p:spPr>
          <a:xfrm>
            <a:off x="1475075" y="5921903"/>
            <a:ext cx="5168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(2)</a:t>
            </a:r>
            <a:endParaRPr lang="pt-BR" sz="2000" b="1" dirty="0"/>
          </a:p>
        </p:txBody>
      </p:sp>
      <p:sp>
        <p:nvSpPr>
          <p:cNvPr id="39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59909" y="7786651"/>
            <a:ext cx="6522086" cy="112267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</a:t>
            </a:r>
            <a:r>
              <a:rPr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201186" y="6617614"/>
            <a:ext cx="6442708" cy="1159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</a:t>
            </a: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:</a:t>
            </a:r>
          </a:p>
          <a:p>
            <a:pPr algn="just">
              <a:defRPr lang="pt-br"/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9909" y="5089803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6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50313" y="5112025"/>
            <a:ext cx="5300100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</a:t>
            </a:r>
            <a:r>
              <a:rPr sz="2400" dirty="0" smtClean="0"/>
              <a:t>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500" dirty="0" smtClean="0"/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600" dirty="0" smtClean="0"/>
              <a:t>SOLVENTE </a:t>
            </a:r>
            <a:r>
              <a:rPr lang="pt-BR" sz="1600" dirty="0"/>
              <a:t>ORGÂNICO </a:t>
            </a:r>
            <a:r>
              <a:rPr lang="pt-BR" sz="1600" dirty="0" smtClean="0"/>
              <a:t>NÃO </a:t>
            </a:r>
            <a:r>
              <a:rPr lang="pt-BR" sz="1600" dirty="0"/>
              <a:t>HALOGENADO</a:t>
            </a:r>
            <a:endParaRPr sz="1600" baseline="30000" dirty="0"/>
          </a:p>
        </p:txBody>
      </p:sp>
      <p:pic>
        <p:nvPicPr>
          <p:cNvPr id="47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03031" y="5127526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8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>
            <a:off x="1458570" y="5910619"/>
            <a:ext cx="5240405" cy="175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9" name="Linha4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chgAANo1AAC4GAAAEAAAACYAAAAIAAAA//////////8="/>
              </a:ext>
            </a:extLst>
          </p:cNvSpPr>
          <p:nvPr/>
        </p:nvSpPr>
        <p:spPr>
          <a:xfrm flipV="1">
            <a:off x="159909" y="6638304"/>
            <a:ext cx="6522086" cy="597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59909" y="8901858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2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 flipH="1">
            <a:off x="1458570" y="5089804"/>
            <a:ext cx="1268" cy="122926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3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44672" y="5106310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graphicFrame>
        <p:nvGraphicFramePr>
          <p:cNvPr id="54" name="Tabela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05975"/>
              </p:ext>
            </p:extLst>
          </p:nvPr>
        </p:nvGraphicFramePr>
        <p:xfrm>
          <a:off x="163720" y="8930434"/>
          <a:ext cx="6518275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1222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897053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55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9909" y="6340028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6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76889" y="7806696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7" name="CaixaDeTexto 56"/>
          <p:cNvSpPr txBox="1"/>
          <p:nvPr/>
        </p:nvSpPr>
        <p:spPr>
          <a:xfrm>
            <a:off x="191661" y="6321764"/>
            <a:ext cx="6452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rgbClr val="FF0000"/>
                </a:solidFill>
              </a:rPr>
              <a:t>T </a:t>
            </a:r>
            <a:r>
              <a:rPr lang="pt-BR" sz="1400" b="1" dirty="0">
                <a:solidFill>
                  <a:srgbClr val="FF0000"/>
                </a:solidFill>
              </a:rPr>
              <a:t>R A T A M E N T O  </a:t>
            </a:r>
            <a:r>
              <a:rPr lang="pt-BR" sz="1400" b="1" dirty="0" smtClean="0">
                <a:solidFill>
                  <a:srgbClr val="FF0000"/>
                </a:solidFill>
              </a:rPr>
              <a:t>   P </a:t>
            </a:r>
            <a:r>
              <a:rPr lang="pt-BR" sz="1400" b="1" dirty="0">
                <a:solidFill>
                  <a:srgbClr val="FF0000"/>
                </a:solidFill>
              </a:rPr>
              <a:t>O R </a:t>
            </a:r>
            <a:r>
              <a:rPr lang="pt-BR" sz="1400" b="1" dirty="0" smtClean="0">
                <a:solidFill>
                  <a:srgbClr val="FF0000"/>
                </a:solidFill>
              </a:rPr>
              <a:t>    C O P R O C E S </a:t>
            </a:r>
            <a:r>
              <a:rPr lang="pt-BR" sz="1400" b="1" dirty="0" err="1" smtClean="0">
                <a:solidFill>
                  <a:srgbClr val="FF0000"/>
                </a:solidFill>
              </a:rPr>
              <a:t>S</a:t>
            </a:r>
            <a:r>
              <a:rPr lang="pt-BR" sz="1400" b="1" dirty="0" smtClean="0">
                <a:solidFill>
                  <a:srgbClr val="FF0000"/>
                </a:solidFill>
              </a:rPr>
              <a:t> A M E N T O</a:t>
            </a:r>
            <a:endParaRPr lang="pt-B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0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47580" y="189955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7" name="CaixaDeTexto 16"/>
          <p:cNvSpPr txBox="1"/>
          <p:nvPr/>
        </p:nvSpPr>
        <p:spPr>
          <a:xfrm>
            <a:off x="1475075" y="956528"/>
            <a:ext cx="5168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(2)</a:t>
            </a:r>
            <a:endParaRPr lang="pt-BR" sz="2000" b="1" dirty="0"/>
          </a:p>
        </p:txBody>
      </p:sp>
      <p:sp>
        <p:nvSpPr>
          <p:cNvPr id="4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59909" y="2797211"/>
            <a:ext cx="6522086" cy="12241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</a:t>
            </a:r>
            <a:r>
              <a:rPr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201186" y="1628175"/>
            <a:ext cx="6442708" cy="1159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</a:t>
            </a: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:</a:t>
            </a:r>
          </a:p>
          <a:p>
            <a:pPr algn="just">
              <a:defRPr lang="pt-br"/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9909" y="100364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50313" y="122586"/>
            <a:ext cx="5300100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/>
              <a:t>RESÍDUO </a:t>
            </a:r>
            <a:r>
              <a:rPr sz="2400" dirty="0" smtClean="0"/>
              <a:t>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1400" dirty="0" smtClean="0"/>
              <a:t>SOLVENTE </a:t>
            </a:r>
            <a:r>
              <a:rPr lang="pt-BR" sz="1400" dirty="0"/>
              <a:t>ORGÂNICO </a:t>
            </a:r>
            <a:r>
              <a:rPr lang="pt-BR" sz="1400" dirty="0" smtClean="0"/>
              <a:t>HALOGENADO e/ou GERADOR DE CN</a:t>
            </a:r>
            <a:r>
              <a:rPr lang="pt-BR" sz="1400" baseline="30000" dirty="0" smtClean="0"/>
              <a:t>-</a:t>
            </a:r>
            <a:endParaRPr sz="1400" baseline="30000" dirty="0"/>
          </a:p>
        </p:txBody>
      </p:sp>
      <p:pic>
        <p:nvPicPr>
          <p:cNvPr id="8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03031" y="138087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>
            <a:off x="1458570" y="957276"/>
            <a:ext cx="5240405" cy="175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ha4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chgAANo1AAC4GAAAEAAAACYAAAAIAAAA//////////8="/>
              </a:ext>
            </a:extLst>
          </p:cNvSpPr>
          <p:nvPr/>
        </p:nvSpPr>
        <p:spPr>
          <a:xfrm flipV="1">
            <a:off x="159909" y="1648865"/>
            <a:ext cx="6522086" cy="597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59909" y="3912419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 flipH="1">
            <a:off x="1458570" y="100365"/>
            <a:ext cx="1268" cy="122926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44672" y="116871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587972"/>
              </p:ext>
            </p:extLst>
          </p:nvPr>
        </p:nvGraphicFramePr>
        <p:xfrm>
          <a:off x="163720" y="3940995"/>
          <a:ext cx="6518275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1222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897053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24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9909" y="1350589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76889" y="2817257"/>
            <a:ext cx="6522086" cy="746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6" name="CaixaDeTexto 25"/>
          <p:cNvSpPr txBox="1"/>
          <p:nvPr/>
        </p:nvSpPr>
        <p:spPr>
          <a:xfrm>
            <a:off x="191661" y="1332325"/>
            <a:ext cx="6452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rgbClr val="FF0000"/>
                </a:solidFill>
              </a:rPr>
              <a:t>T </a:t>
            </a:r>
            <a:r>
              <a:rPr lang="pt-BR" sz="1400" b="1" dirty="0">
                <a:solidFill>
                  <a:srgbClr val="FF0000"/>
                </a:solidFill>
              </a:rPr>
              <a:t>R A T A M E N T O  </a:t>
            </a:r>
            <a:r>
              <a:rPr lang="pt-BR" sz="1400" b="1" dirty="0" smtClean="0">
                <a:solidFill>
                  <a:srgbClr val="FF0000"/>
                </a:solidFill>
              </a:rPr>
              <a:t>   P </a:t>
            </a:r>
            <a:r>
              <a:rPr lang="pt-BR" sz="1400" b="1" dirty="0">
                <a:solidFill>
                  <a:srgbClr val="FF0000"/>
                </a:solidFill>
              </a:rPr>
              <a:t>O R </a:t>
            </a:r>
            <a:r>
              <a:rPr lang="pt-BR" sz="1400" b="1" dirty="0" smtClean="0">
                <a:solidFill>
                  <a:srgbClr val="FF0000"/>
                </a:solidFill>
              </a:rPr>
              <a:t>    </a:t>
            </a:r>
            <a:r>
              <a:rPr lang="pt-BR" sz="1400" b="1" dirty="0">
                <a:solidFill>
                  <a:srgbClr val="FF0000"/>
                </a:solidFill>
              </a:rPr>
              <a:t>I N C I N E R A Ç Ã O</a:t>
            </a:r>
          </a:p>
        </p:txBody>
      </p:sp>
      <p:pic>
        <p:nvPicPr>
          <p:cNvPr id="45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16353" y="5144168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6" name="CaixaDeTexto 45"/>
          <p:cNvSpPr txBox="1"/>
          <p:nvPr/>
        </p:nvSpPr>
        <p:spPr>
          <a:xfrm>
            <a:off x="1458570" y="5933089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(2)</a:t>
            </a:r>
            <a:endParaRPr lang="pt-BR" sz="2000" b="1" dirty="0"/>
          </a:p>
        </p:txBody>
      </p:sp>
      <p:sp>
        <p:nvSpPr>
          <p:cNvPr id="47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464834" y="7797836"/>
            <a:ext cx="5207636" cy="113326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</a:t>
            </a:r>
            <a:r>
              <a:rPr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8" name="Tabela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93223"/>
              </p:ext>
            </p:extLst>
          </p:nvPr>
        </p:nvGraphicFramePr>
        <p:xfrm>
          <a:off x="1544845" y="8941620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49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5100989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5123211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 smtClean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2400" dirty="0" smtClean="0"/>
              <a:t>AQUOSO ORGÂNICO</a:t>
            </a:r>
            <a:endParaRPr sz="2200" dirty="0"/>
          </a:p>
        </p:txBody>
      </p:sp>
      <p:pic>
        <p:nvPicPr>
          <p:cNvPr id="52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39463" y="5160464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3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5923563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4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8920510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5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5100990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6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5117496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57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6351214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8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434189" y="7797835"/>
            <a:ext cx="5238280" cy="2751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9" name="Retângulo 58"/>
          <p:cNvSpPr/>
          <p:nvPr/>
        </p:nvSpPr>
        <p:spPr>
          <a:xfrm>
            <a:off x="135147" y="6382981"/>
            <a:ext cx="129904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ORGÂNICO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INORGÂNICO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TRATÁVEL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NÃO TRATÁVEL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pH = 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6381149"/>
            <a:ext cx="5202388" cy="13903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</a:t>
            </a: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711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16353" y="5144168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5" name="CaixaDeTexto 74"/>
          <p:cNvSpPr txBox="1"/>
          <p:nvPr/>
        </p:nvSpPr>
        <p:spPr>
          <a:xfrm>
            <a:off x="1458570" y="5933089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(2)</a:t>
            </a:r>
            <a:endParaRPr lang="pt-BR" sz="2000" b="1" dirty="0"/>
          </a:p>
        </p:txBody>
      </p:sp>
      <p:graphicFrame>
        <p:nvGraphicFramePr>
          <p:cNvPr id="77" name="Tabela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659703"/>
              </p:ext>
            </p:extLst>
          </p:nvPr>
        </p:nvGraphicFramePr>
        <p:xfrm>
          <a:off x="1544845" y="8941620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78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6381149"/>
            <a:ext cx="5202388" cy="25079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pH = </a:t>
            </a: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Qualquer informação que julgar importante: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</p:txBody>
      </p:sp>
      <p:sp>
        <p:nvSpPr>
          <p:cNvPr id="79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5100989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0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5123211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 smtClean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2400" dirty="0" smtClean="0"/>
              <a:t>DESCONHECIDO</a:t>
            </a:r>
            <a:endParaRPr sz="1600" dirty="0"/>
          </a:p>
        </p:txBody>
      </p:sp>
      <p:pic>
        <p:nvPicPr>
          <p:cNvPr id="81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39463" y="5160464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2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5923563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3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8920510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4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5100990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5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5117496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86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6351214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8" name="Retângulo 87"/>
          <p:cNvSpPr/>
          <p:nvPr/>
        </p:nvSpPr>
        <p:spPr>
          <a:xfrm>
            <a:off x="135147" y="6382981"/>
            <a:ext cx="129904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SÓLIDO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LÍQUIDO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Reage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em água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) SIM; (   ) NÃO.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Miscível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em água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) SIM; (   ) NÃO.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Inflamável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) SIM; (   ) NÃO.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Apresenta Cl-: 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) SIM; (   ) 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Apresentada COR: (   ) SIM; (   ) 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Imagem10" descr="SUGESTÃO PARA O BOLSO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/QoAAHECAACtEgAAJx8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Si8AANgCAABcNQAADQUAABAAAAAmAAAACAAAAP//////////"/>
              </a:ext>
            </a:extLst>
          </p:cNvPicPr>
          <p:nvPr/>
        </p:nvPicPr>
        <p:blipFill>
          <a:blip r:embed="rId2"/>
          <a:srcRect l="28130" t="6250" r="47810" b="79750"/>
          <a:stretch>
            <a:fillRect/>
          </a:stretch>
        </p:blipFill>
        <p:spPr>
          <a:xfrm>
            <a:off x="5616353" y="293873"/>
            <a:ext cx="986790" cy="358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2" name="CaixaDeTexto 31"/>
          <p:cNvSpPr txBox="1"/>
          <p:nvPr/>
        </p:nvSpPr>
        <p:spPr>
          <a:xfrm>
            <a:off x="1458570" y="1082794"/>
            <a:ext cx="517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(2)</a:t>
            </a:r>
            <a:endParaRPr lang="pt-BR" sz="2000" b="1" dirty="0"/>
          </a:p>
        </p:txBody>
      </p:sp>
      <p:sp>
        <p:nvSpPr>
          <p:cNvPr id="33" name="CaixaTexto6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Q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MBkAANo1AABAJAAAACAAACYAAAAIAAAA//////////8="/>
              </a:ext>
            </a:extLst>
          </p:cNvSpPr>
          <p:nvPr/>
        </p:nvSpPr>
        <p:spPr>
          <a:xfrm>
            <a:off x="1464834" y="2947541"/>
            <a:ext cx="5207636" cy="113326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Frases de Perigo e observações sobre o resíduo</a:t>
            </a:r>
            <a:r>
              <a:rPr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 lang="pt-br" sz="14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endParaRPr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Tabel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631386"/>
              </p:ext>
            </p:extLst>
          </p:nvPr>
        </p:nvGraphicFramePr>
        <p:xfrm>
          <a:off x="1544845" y="4091325"/>
          <a:ext cx="5144604" cy="745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7339">
                  <a:extLst>
                    <a:ext uri="{9D8B030D-6E8A-4147-A177-3AD203B41FA5}">
                      <a16:colId xmlns:a16="http://schemas.microsoft.com/office/drawing/2014/main" val="3569719545"/>
                    </a:ext>
                  </a:extLst>
                </a:gridCol>
                <a:gridCol w="1497265">
                  <a:extLst>
                    <a:ext uri="{9D8B030D-6E8A-4147-A177-3AD203B41FA5}">
                      <a16:colId xmlns:a16="http://schemas.microsoft.com/office/drawing/2014/main" val="3398560570"/>
                    </a:ext>
                  </a:extLst>
                </a:gridCol>
              </a:tblGrid>
              <a:tr h="372794">
                <a:tc>
                  <a:txBody>
                    <a:bodyPr/>
                    <a:lstStyle/>
                    <a:p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Depto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95363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Responsável: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Fone: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96550"/>
                  </a:ext>
                </a:extLst>
              </a:tr>
            </a:tbl>
          </a:graphicData>
        </a:graphic>
      </p:graphicFrame>
      <p:sp>
        <p:nvSpPr>
          <p:cNvPr id="35" name="Retângulo1"/>
          <p:cNvSpPr>
            <a:extLst>
              <a:ext uri="smNativeData">
                <pr:smNativeData xmlns="" xmlns:p14="http://schemas.microsoft.com/office/powerpoint/2010/main" xmlns:pr="smNativeData" val="SMDATA_13_csdHYB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AAAAn9/fwDu7OEDzMzMAMDA/wB/f38AAAAAAAAAAAAAAAAAAAAAAAAAAAAhAAAAGAAAABQAAACIAwAANQIAANo1AAArKAAAEAAAACYAAAAIAAAA//////////8="/>
              </a:ext>
            </a:extLst>
          </p:cNvSpPr>
          <p:nvPr/>
        </p:nvSpPr>
        <p:spPr>
          <a:xfrm>
            <a:off x="150384" y="250694"/>
            <a:ext cx="6539065" cy="458621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CaixaTexto2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jFwAAdgIAAKovAACmBQAAECAAACYAAAAIAAAA//////////8="/>
              </a:ext>
            </a:extLst>
          </p:cNvSpPr>
          <p:nvPr/>
        </p:nvSpPr>
        <p:spPr>
          <a:xfrm>
            <a:off x="1444048" y="272916"/>
            <a:ext cx="5245402" cy="789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sz="2400" dirty="0" smtClean="0"/>
              <a:t>RESÍDUO QUÍMICO</a:t>
            </a:r>
          </a:p>
          <a:p>
            <a:pPr algn="ctr">
              <a:defRPr lang="pt-br" sz="2800">
                <a:latin typeface="Arial Black" pitchFamily="2" charset="0"/>
                <a:ea typeface="Arial Black" pitchFamily="2" charset="0"/>
                <a:cs typeface="Arial Black" pitchFamily="2" charset="0"/>
              </a:defRPr>
            </a:pPr>
            <a:r>
              <a:rPr lang="pt-BR" sz="2400" smtClean="0"/>
              <a:t>AQUOSO </a:t>
            </a:r>
            <a:r>
              <a:rPr lang="pt-BR" sz="2400" smtClean="0"/>
              <a:t>INORGÂNICO</a:t>
            </a:r>
            <a:endParaRPr sz="2200" dirty="0"/>
          </a:p>
        </p:txBody>
      </p:sp>
      <p:pic>
        <p:nvPicPr>
          <p:cNvPr id="37" name="Imagem9" descr="logoufscartrans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csdHY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dxIAAJ0CAAA6FgAAWw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39463" y="310169"/>
            <a:ext cx="611505" cy="4457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8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444047" y="1073268"/>
            <a:ext cx="5245403" cy="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9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>
            <a:off x="1417208" y="4070215"/>
            <a:ext cx="5255261" cy="1058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0" name="Linha1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NQIAAKoRAAC4GAAAEAAAACYAAAAIAAAA//////////8="/>
              </a:ext>
            </a:extLst>
          </p:cNvSpPr>
          <p:nvPr/>
        </p:nvSpPr>
        <p:spPr>
          <a:xfrm>
            <a:off x="1450312" y="250695"/>
            <a:ext cx="8257" cy="458621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1" name="CaixaTexto7"/>
          <p:cNvSpPr txBox="1">
            <a:extLst>
              <a:ext uri="smNativeData">
                <pr:smNativeData xmlns="" xmlns:p14="http://schemas.microsoft.com/office/powerpoint/2010/main" xmlns:pr="smNativeData" val="SMDATA_13_csdHYBMAAAAlAAAAEgAAAE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FMR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wAwAATwIAAJ8GAACPBAAAACAAACYAAAAIAAAA//////////8="/>
              </a:ext>
            </a:extLst>
          </p:cNvSpPr>
          <p:nvPr/>
        </p:nvSpPr>
        <p:spPr>
          <a:xfrm>
            <a:off x="135147" y="267201"/>
            <a:ext cx="51752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pt-br"/>
            </a:pPr>
            <a:r>
              <a:rPr dirty="0"/>
              <a:t>(1)</a:t>
            </a:r>
          </a:p>
        </p:txBody>
      </p:sp>
      <p:sp>
        <p:nvSpPr>
          <p:cNvPr id="42" name="Linha3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oEQAAJwoAANo1AAAwCgAAEAAAACYAAAAIAAAA//////////8="/>
              </a:ext>
            </a:extLst>
          </p:cNvSpPr>
          <p:nvPr/>
        </p:nvSpPr>
        <p:spPr>
          <a:xfrm flipV="1">
            <a:off x="150384" y="1500919"/>
            <a:ext cx="6522086" cy="3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3" name="Linha5"/>
          <p:cNvSpPr>
            <a:extLst>
              <a:ext uri="smNativeData">
                <pr:smNativeData xmlns="" xmlns:p14="http://schemas.microsoft.com/office/powerpoint/2010/main" xmlns:pr="smNativeData" val="SMDATA_13_csdHYBMAAAAlAAAAC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lQ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IAwAAUCMAANo1AABiIwAAEAAAACYAAAAIAAAA//////////8="/>
              </a:ext>
            </a:extLst>
          </p:cNvSpPr>
          <p:nvPr/>
        </p:nvSpPr>
        <p:spPr>
          <a:xfrm flipV="1">
            <a:off x="1434189" y="2947540"/>
            <a:ext cx="5238280" cy="2751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4" name="Retângulo 43"/>
          <p:cNvSpPr/>
          <p:nvPr/>
        </p:nvSpPr>
        <p:spPr>
          <a:xfrm>
            <a:off x="135147" y="1532686"/>
            <a:ext cx="129904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ORGÂNICO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INORGÂNICO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TRATÁVEL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  ) NÃO TRATÁVEL</a:t>
            </a: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pH = </a:t>
            </a: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aixaTexto1"/>
          <p:cNvSpPr txBox="1">
            <a:extLst>
              <a:ext uri="smNativeData">
                <pr:smNativeData xmlns="" xmlns:p14="http://schemas.microsoft.com/office/powerpoint/2010/main" xmlns:pr="smNativeData" val="SMDATA_13_csdHYBMAAAAlAAAAE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nEQAAIA4AAKg1AAArFwAAAAAAACYAAAAIAAAA//////////8="/>
              </a:ext>
            </a:extLst>
          </p:cNvSpPr>
          <p:nvPr/>
        </p:nvSpPr>
        <p:spPr>
          <a:xfrm>
            <a:off x="1487061" y="1530854"/>
            <a:ext cx="5202388" cy="13903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majoritários: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 smtClean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endParaRPr lang="pt-br" sz="1200" dirty="0">
              <a:latin typeface="Arial" panose="020B0604020202020204" pitchFamily="34" charset="0"/>
              <a:ea typeface="Arial Black" pitchFamily="2" charset="0"/>
              <a:cs typeface="Arial" panose="020B0604020202020204" pitchFamily="34" charset="0"/>
            </a:endParaRPr>
          </a:p>
          <a:p>
            <a:pPr algn="just">
              <a:defRPr lang="pt-br"/>
            </a:pPr>
            <a:r>
              <a:rPr lang="pt-br" sz="1200" dirty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Compostos minoritários</a:t>
            </a:r>
            <a:r>
              <a:rPr lang="pt-br" sz="1200" dirty="0" smtClean="0">
                <a:latin typeface="Arial" panose="020B0604020202020204" pitchFamily="34" charset="0"/>
                <a:ea typeface="Arial Black" pitchFamily="2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949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8995</TotalTime>
  <Words>627</Words>
  <Application>Microsoft Office PowerPoint</Application>
  <PresentationFormat>Papel A4 (210 x 297 mm)</PresentationFormat>
  <Paragraphs>226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Tema do Office</vt:lpstr>
      <vt:lpstr>Instruções para o preenchimento dos rótulos</vt:lpstr>
      <vt:lpstr>Base de dados para consulta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</dc:creator>
  <cp:lastModifiedBy>Paula</cp:lastModifiedBy>
  <cp:revision>33</cp:revision>
  <dcterms:created xsi:type="dcterms:W3CDTF">2021-04-13T20:41:49Z</dcterms:created>
  <dcterms:modified xsi:type="dcterms:W3CDTF">2022-01-24T14:42:53Z</dcterms:modified>
</cp:coreProperties>
</file>